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93" r:id="rId5"/>
    <p:sldId id="302" r:id="rId6"/>
    <p:sldId id="273" r:id="rId7"/>
    <p:sldId id="295" r:id="rId8"/>
    <p:sldId id="296" r:id="rId9"/>
    <p:sldId id="303" r:id="rId10"/>
    <p:sldId id="298" r:id="rId11"/>
    <p:sldId id="294" r:id="rId12"/>
    <p:sldId id="274" r:id="rId13"/>
    <p:sldId id="276" r:id="rId14"/>
    <p:sldId id="277" r:id="rId15"/>
    <p:sldId id="278" r:id="rId16"/>
    <p:sldId id="292" r:id="rId17"/>
    <p:sldId id="279" r:id="rId18"/>
    <p:sldId id="280" r:id="rId19"/>
    <p:sldId id="281" r:id="rId20"/>
    <p:sldId id="275" r:id="rId21"/>
    <p:sldId id="282" r:id="rId22"/>
    <p:sldId id="283" r:id="rId23"/>
    <p:sldId id="284" r:id="rId24"/>
    <p:sldId id="286" r:id="rId25"/>
    <p:sldId id="287" r:id="rId26"/>
    <p:sldId id="285" r:id="rId27"/>
    <p:sldId id="299" r:id="rId28"/>
    <p:sldId id="288" r:id="rId29"/>
    <p:sldId id="291" r:id="rId30"/>
    <p:sldId id="290" r:id="rId31"/>
    <p:sldId id="269" r:id="rId32"/>
    <p:sldId id="301" r:id="rId33"/>
    <p:sldId id="300" r:id="rId34"/>
    <p:sldId id="27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00"/>
    <a:srgbClr val="984EA3"/>
    <a:srgbClr val="4DAF4A"/>
    <a:srgbClr val="377EB8"/>
    <a:srgbClr val="E41A1C"/>
    <a:srgbClr val="FF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26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6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0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7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3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3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2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8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1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9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7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88338-E774-4B9E-8A16-956F57BFF8FE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6A48A-8D76-4FF2-AD80-E31C6162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1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05847"/>
          </a:xfrm>
        </p:spPr>
        <p:txBody>
          <a:bodyPr/>
          <a:lstStyle/>
          <a:p>
            <a:r>
              <a:rPr lang="en-US" dirty="0" smtClean="0"/>
              <a:t>Growth curve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those numbers mean?</a:t>
            </a:r>
          </a:p>
          <a:p>
            <a:endParaRPr lang="en-US" dirty="0"/>
          </a:p>
          <a:p>
            <a:r>
              <a:rPr lang="en-US" dirty="0" smtClean="0"/>
              <a:t>Matt </a:t>
            </a:r>
            <a:r>
              <a:rPr lang="en-US" dirty="0" smtClean="0"/>
              <a:t>Winn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27882" y="54852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(this presentation works best when you view it as a presentation, and not just the slides in editor 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37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7701"/>
            <a:ext cx="10515600" cy="700005"/>
          </a:xfrm>
        </p:spPr>
        <p:txBody>
          <a:bodyPr/>
          <a:lstStyle/>
          <a:p>
            <a:r>
              <a:rPr lang="en-US" dirty="0" smtClean="0"/>
              <a:t>Here are some nice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3" y="1412637"/>
            <a:ext cx="8819438" cy="5039678"/>
          </a:xfrm>
        </p:spPr>
      </p:pic>
      <p:sp>
        <p:nvSpPr>
          <p:cNvPr id="5" name="Rectangle 4"/>
          <p:cNvSpPr/>
          <p:nvPr/>
        </p:nvSpPr>
        <p:spPr>
          <a:xfrm>
            <a:off x="4305300" y="1930400"/>
            <a:ext cx="2324100" cy="3505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95453" y="936562"/>
            <a:ext cx="210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is the </a:t>
            </a:r>
            <a:br>
              <a:rPr lang="en-US" dirty="0" smtClean="0"/>
            </a:br>
            <a:r>
              <a:rPr lang="en-US" dirty="0" smtClean="0"/>
              <a:t>area of growth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865618" y="2898555"/>
            <a:ext cx="210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Hardest condition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865618" y="4130733"/>
            <a:ext cx="210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Easiest condition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103023" y="4753805"/>
            <a:ext cx="1634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Don’t worry about the details… 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3" y="1412637"/>
            <a:ext cx="8819437" cy="503967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228645"/>
            <a:ext cx="10515600" cy="1224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Here are some nice data</a:t>
            </a:r>
          </a:p>
          <a:p>
            <a:r>
              <a:rPr lang="en-US" dirty="0" smtClean="0"/>
              <a:t>With a growth curve model added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665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3" y="1412637"/>
            <a:ext cx="8819437" cy="503967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3930"/>
            <a:ext cx="10515600" cy="82223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Pupil dilation ~ poly(Time, 2) * Condition</a:t>
            </a:r>
            <a:endParaRPr lang="en-US" sz="4000" dirty="0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838200" y="982640"/>
            <a:ext cx="10515600" cy="675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Pupil dilation is predicted by time; it changes linearly and </a:t>
            </a:r>
            <a:r>
              <a:rPr lang="en-US" sz="3000" dirty="0" err="1" smtClean="0">
                <a:solidFill>
                  <a:schemeClr val="bg2">
                    <a:lumMod val="50000"/>
                  </a:schemeClr>
                </a:solidFill>
              </a:rPr>
              <a:t>quadratically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and those changes are affected by the experiment condition</a:t>
            </a:r>
            <a:endParaRPr lang="en-US" sz="3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745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3" y="1412637"/>
            <a:ext cx="8819437" cy="503967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3930"/>
            <a:ext cx="10515600" cy="9587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Pupil dilation ~ poly1 + poly2 </a:t>
            </a:r>
            <a:r>
              <a:rPr lang="en-US" sz="4000" dirty="0"/>
              <a:t>+ </a:t>
            </a:r>
            <a:r>
              <a:rPr lang="en-US" sz="4000" dirty="0" smtClean="0"/>
              <a:t>Condition +</a:t>
            </a:r>
            <a:br>
              <a:rPr lang="en-US" sz="4000" dirty="0" smtClean="0"/>
            </a:br>
            <a:r>
              <a:rPr lang="en-US" sz="4000" dirty="0" smtClean="0"/>
              <a:t>poly1:Condition </a:t>
            </a:r>
            <a:r>
              <a:rPr lang="en-US" sz="4000"/>
              <a:t>+ </a:t>
            </a:r>
            <a:r>
              <a:rPr lang="en-US" sz="4000" smtClean="0"/>
              <a:t>poly2:Condition</a:t>
            </a:r>
            <a:endParaRPr lang="en-US" sz="4000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838200" y="982640"/>
            <a:ext cx="10515600" cy="675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Pupil dilation is predicted by time; it changes linearly and </a:t>
            </a:r>
            <a:r>
              <a:rPr lang="en-US" sz="3000" dirty="0" err="1" smtClean="0">
                <a:solidFill>
                  <a:schemeClr val="bg2">
                    <a:lumMod val="50000"/>
                  </a:schemeClr>
                </a:solidFill>
              </a:rPr>
              <a:t>quadratically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and those changes are affected by the experiment condition</a:t>
            </a:r>
            <a:endParaRPr lang="en-US" sz="3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86256" y="1658301"/>
            <a:ext cx="21597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This is simply another way of writing that formula, where we can explicitly keep track of the terms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9868679" y="568007"/>
            <a:ext cx="1456451" cy="1182560"/>
          </a:xfrm>
          <a:custGeom>
            <a:avLst/>
            <a:gdLst>
              <a:gd name="connsiteX0" fmla="*/ 0 w 1456451"/>
              <a:gd name="connsiteY0" fmla="*/ 8853 h 1182560"/>
              <a:gd name="connsiteX1" fmla="*/ 559558 w 1456451"/>
              <a:gd name="connsiteY1" fmla="*/ 49796 h 1182560"/>
              <a:gd name="connsiteX2" fmla="*/ 1146412 w 1456451"/>
              <a:gd name="connsiteY2" fmla="*/ 390990 h 1182560"/>
              <a:gd name="connsiteX3" fmla="*/ 1419367 w 1456451"/>
              <a:gd name="connsiteY3" fmla="*/ 936901 h 1182560"/>
              <a:gd name="connsiteX4" fmla="*/ 1446663 w 1456451"/>
              <a:gd name="connsiteY4" fmla="*/ 1182560 h 118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451" h="1182560">
                <a:moveTo>
                  <a:pt x="0" y="8853"/>
                </a:moveTo>
                <a:cubicBezTo>
                  <a:pt x="184244" y="-2520"/>
                  <a:pt x="368489" y="-13893"/>
                  <a:pt x="559558" y="49796"/>
                </a:cubicBezTo>
                <a:cubicBezTo>
                  <a:pt x="750627" y="113485"/>
                  <a:pt x="1003111" y="243139"/>
                  <a:pt x="1146412" y="390990"/>
                </a:cubicBezTo>
                <a:cubicBezTo>
                  <a:pt x="1289714" y="538841"/>
                  <a:pt x="1369325" y="804973"/>
                  <a:pt x="1419367" y="936901"/>
                </a:cubicBezTo>
                <a:cubicBezTo>
                  <a:pt x="1469409" y="1068829"/>
                  <a:pt x="1458036" y="1125694"/>
                  <a:pt x="1446663" y="1182560"/>
                </a:cubicBezTo>
              </a:path>
            </a:pathLst>
          </a:custGeom>
          <a:noFill/>
          <a:ln w="5080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624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670840"/>
              </p:ext>
            </p:extLst>
          </p:nvPr>
        </p:nvGraphicFramePr>
        <p:xfrm>
          <a:off x="2534920" y="1003336"/>
          <a:ext cx="2690223" cy="4701424"/>
        </p:xfrm>
        <a:graphic>
          <a:graphicData uri="http://schemas.openxmlformats.org/drawingml/2006/table">
            <a:tbl>
              <a:tblPr/>
              <a:tblGrid>
                <a:gridCol w="1767861"/>
                <a:gridCol w="922362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Estimate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701050" y="1310185"/>
            <a:ext cx="42035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The model summary gives us all these numbers…. </a:t>
            </a:r>
          </a:p>
          <a:p>
            <a:r>
              <a:rPr lang="en-US" sz="2500" dirty="0" smtClean="0"/>
              <a:t>How do we interpret them?</a:t>
            </a:r>
            <a:endParaRPr lang="en-US" sz="2500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838200" y="23930"/>
            <a:ext cx="10515600" cy="9587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Pupil dilation ~ poly1 + poly2 </a:t>
            </a:r>
            <a:r>
              <a:rPr lang="en-US" sz="4000" dirty="0"/>
              <a:t>+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poly1:Condition </a:t>
            </a:r>
            <a:r>
              <a:rPr lang="en-US" sz="4000" dirty="0"/>
              <a:t>+ poly1:Condition</a:t>
            </a:r>
          </a:p>
        </p:txBody>
      </p:sp>
    </p:spTree>
    <p:extLst>
      <p:ext uri="{BB962C8B-B14F-4D97-AF65-F5344CB8AC3E}">
        <p14:creationId xmlns:p14="http://schemas.microsoft.com/office/powerpoint/2010/main" val="104145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39721"/>
              </p:ext>
            </p:extLst>
          </p:nvPr>
        </p:nvGraphicFramePr>
        <p:xfrm>
          <a:off x="2534920" y="1003336"/>
          <a:ext cx="2690223" cy="4701424"/>
        </p:xfrm>
        <a:graphic>
          <a:graphicData uri="http://schemas.openxmlformats.org/drawingml/2006/table">
            <a:tbl>
              <a:tblPr/>
              <a:tblGrid>
                <a:gridCol w="1767861"/>
                <a:gridCol w="922362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Estimate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757769" y="1661194"/>
            <a:ext cx="257634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00B0F0"/>
                </a:solidFill>
              </a:rPr>
              <a:t>Intercept effects</a:t>
            </a:r>
            <a:endParaRPr lang="en-US" sz="2600" dirty="0"/>
          </a:p>
        </p:txBody>
      </p:sp>
      <p:grpSp>
        <p:nvGrpSpPr>
          <p:cNvPr id="9" name="Group 8"/>
          <p:cNvGrpSpPr/>
          <p:nvPr/>
        </p:nvGrpSpPr>
        <p:grpSpPr>
          <a:xfrm>
            <a:off x="5254534" y="1493520"/>
            <a:ext cx="861085" cy="1744980"/>
            <a:chOff x="5951220" y="1493520"/>
            <a:chExt cx="861085" cy="1744980"/>
          </a:xfrm>
        </p:grpSpPr>
        <p:sp>
          <p:nvSpPr>
            <p:cNvPr id="3" name="Freeform 2"/>
            <p:cNvSpPr/>
            <p:nvPr/>
          </p:nvSpPr>
          <p:spPr>
            <a:xfrm>
              <a:off x="5977719" y="1501254"/>
              <a:ext cx="245660" cy="887104"/>
            </a:xfrm>
            <a:custGeom>
              <a:avLst/>
              <a:gdLst>
                <a:gd name="connsiteX0" fmla="*/ 0 w 450394"/>
                <a:gd name="connsiteY0" fmla="*/ 0 h 887104"/>
                <a:gd name="connsiteX1" fmla="*/ 450377 w 450394"/>
                <a:gd name="connsiteY1" fmla="*/ 464024 h 887104"/>
                <a:gd name="connsiteX2" fmla="*/ 13648 w 450394"/>
                <a:gd name="connsiteY2" fmla="*/ 887104 h 88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0394" h="887104">
                  <a:moveTo>
                    <a:pt x="0" y="0"/>
                  </a:moveTo>
                  <a:cubicBezTo>
                    <a:pt x="224051" y="158086"/>
                    <a:pt x="448102" y="316173"/>
                    <a:pt x="450377" y="464024"/>
                  </a:cubicBezTo>
                  <a:cubicBezTo>
                    <a:pt x="452652" y="611875"/>
                    <a:pt x="233150" y="749489"/>
                    <a:pt x="13648" y="887104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5991367" y="1501254"/>
              <a:ext cx="409452" cy="1160059"/>
            </a:xfrm>
            <a:custGeom>
              <a:avLst/>
              <a:gdLst>
                <a:gd name="connsiteX0" fmla="*/ 13648 w 409452"/>
                <a:gd name="connsiteY0" fmla="*/ 0 h 1160059"/>
                <a:gd name="connsiteX1" fmla="*/ 409433 w 409452"/>
                <a:gd name="connsiteY1" fmla="*/ 641445 h 1160059"/>
                <a:gd name="connsiteX2" fmla="*/ 0 w 409452"/>
                <a:gd name="connsiteY2" fmla="*/ 1160059 h 116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452" h="1160059">
                  <a:moveTo>
                    <a:pt x="13648" y="0"/>
                  </a:moveTo>
                  <a:cubicBezTo>
                    <a:pt x="212678" y="224051"/>
                    <a:pt x="411708" y="448102"/>
                    <a:pt x="409433" y="641445"/>
                  </a:cubicBezTo>
                  <a:cubicBezTo>
                    <a:pt x="407158" y="834788"/>
                    <a:pt x="203579" y="997423"/>
                    <a:pt x="0" y="1160059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5981700" y="1516380"/>
              <a:ext cx="617220" cy="1432560"/>
            </a:xfrm>
            <a:custGeom>
              <a:avLst/>
              <a:gdLst>
                <a:gd name="connsiteX0" fmla="*/ 0 w 617220"/>
                <a:gd name="connsiteY0" fmla="*/ 0 h 1432560"/>
                <a:gd name="connsiteX1" fmla="*/ 617220 w 617220"/>
                <a:gd name="connsiteY1" fmla="*/ 685800 h 1432560"/>
                <a:gd name="connsiteX2" fmla="*/ 0 w 617220"/>
                <a:gd name="connsiteY2" fmla="*/ 1432560 h 14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220" h="1432560">
                  <a:moveTo>
                    <a:pt x="0" y="0"/>
                  </a:moveTo>
                  <a:cubicBezTo>
                    <a:pt x="308610" y="223520"/>
                    <a:pt x="617220" y="447040"/>
                    <a:pt x="617220" y="685800"/>
                  </a:cubicBezTo>
                  <a:cubicBezTo>
                    <a:pt x="617220" y="924560"/>
                    <a:pt x="308610" y="1178560"/>
                    <a:pt x="0" y="143256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5951220" y="1493520"/>
              <a:ext cx="861085" cy="1744980"/>
            </a:xfrm>
            <a:custGeom>
              <a:avLst/>
              <a:gdLst>
                <a:gd name="connsiteX0" fmla="*/ 22860 w 861085"/>
                <a:gd name="connsiteY0" fmla="*/ 0 h 1744980"/>
                <a:gd name="connsiteX1" fmla="*/ 861060 w 861085"/>
                <a:gd name="connsiteY1" fmla="*/ 731520 h 1744980"/>
                <a:gd name="connsiteX2" fmla="*/ 0 w 861085"/>
                <a:gd name="connsiteY2" fmla="*/ 1744980 h 174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1085" h="1744980">
                  <a:moveTo>
                    <a:pt x="22860" y="0"/>
                  </a:moveTo>
                  <a:cubicBezTo>
                    <a:pt x="443865" y="220345"/>
                    <a:pt x="864870" y="440690"/>
                    <a:pt x="861060" y="731520"/>
                  </a:cubicBezTo>
                  <a:cubicBezTo>
                    <a:pt x="857250" y="1022350"/>
                    <a:pt x="428625" y="1383665"/>
                    <a:pt x="0" y="174498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87400" y="1079500"/>
            <a:ext cx="1739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B0F0"/>
                </a:solidFill>
              </a:rPr>
              <a:t>Default condition</a:t>
            </a:r>
            <a:br>
              <a:rPr lang="en-US" sz="1500" dirty="0" smtClean="0">
                <a:solidFill>
                  <a:srgbClr val="00B0F0"/>
                </a:solidFill>
              </a:rPr>
            </a:br>
            <a:r>
              <a:rPr lang="en-US" sz="1500" dirty="0" smtClean="0">
                <a:solidFill>
                  <a:srgbClr val="00B0F0"/>
                </a:solidFill>
              </a:rPr>
              <a:t>(unprocessed) </a:t>
            </a:r>
            <a:r>
              <a:rPr lang="en-US" sz="1500" dirty="0" smtClean="0">
                <a:solidFill>
                  <a:srgbClr val="00B0F0"/>
                </a:solidFill>
                <a:sym typeface="Wingdings" panose="05000000000000000000" pitchFamily="2" charset="2"/>
              </a:rPr>
              <a:t></a:t>
            </a:r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3591" y="1171833"/>
            <a:ext cx="1484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There are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09982" y="2948940"/>
            <a:ext cx="3957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get the coefficient </a:t>
            </a:r>
            <a:br>
              <a:rPr lang="en-US" dirty="0" smtClean="0"/>
            </a:br>
            <a:r>
              <a:rPr lang="en-US" dirty="0" smtClean="0"/>
              <a:t>for each non-default condition,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Simply add that condition’s Estimate to the Estimate of the default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8662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82781"/>
              </p:ext>
            </p:extLst>
          </p:nvPr>
        </p:nvGraphicFramePr>
        <p:xfrm>
          <a:off x="2534920" y="1003336"/>
          <a:ext cx="2690224" cy="4701424"/>
        </p:xfrm>
        <a:graphic>
          <a:graphicData uri="http://schemas.openxmlformats.org/drawingml/2006/table">
            <a:tbl>
              <a:tblPr/>
              <a:tblGrid>
                <a:gridCol w="1767861"/>
                <a:gridCol w="922363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Estimate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757769" y="1661194"/>
            <a:ext cx="203292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chemeClr val="accent6"/>
                </a:solidFill>
              </a:rPr>
              <a:t>Slope effects</a:t>
            </a:r>
            <a:endParaRPr lang="en-US" sz="2600" dirty="0">
              <a:solidFill>
                <a:schemeClr val="accent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7400" y="1409700"/>
            <a:ext cx="1739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chemeClr val="accent6"/>
                </a:solidFill>
              </a:rPr>
              <a:t>Default condition</a:t>
            </a:r>
            <a:br>
              <a:rPr lang="en-US" sz="1500" dirty="0" smtClean="0">
                <a:solidFill>
                  <a:schemeClr val="accent6"/>
                </a:solidFill>
              </a:rPr>
            </a:br>
            <a:r>
              <a:rPr lang="en-US" sz="1500" dirty="0" smtClean="0">
                <a:solidFill>
                  <a:schemeClr val="accent6"/>
                </a:solidFill>
              </a:rPr>
              <a:t>(unprocessed) </a:t>
            </a:r>
            <a:r>
              <a:rPr lang="en-US" sz="1500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</a:t>
            </a:r>
            <a:endParaRPr lang="en-US" sz="1500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25419" y="1225034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497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769716"/>
              </p:ext>
            </p:extLst>
          </p:nvPr>
        </p:nvGraphicFramePr>
        <p:xfrm>
          <a:off x="2534920" y="1003336"/>
          <a:ext cx="2690224" cy="4701424"/>
        </p:xfrm>
        <a:graphic>
          <a:graphicData uri="http://schemas.openxmlformats.org/drawingml/2006/table">
            <a:tbl>
              <a:tblPr/>
              <a:tblGrid>
                <a:gridCol w="1767861"/>
                <a:gridCol w="922363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Estimate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448388" y="1686699"/>
            <a:ext cx="26516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7030A0"/>
                </a:solidFill>
              </a:rPr>
              <a:t>Inflection effects</a:t>
            </a:r>
            <a:endParaRPr lang="en-US" sz="26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7400" y="1709956"/>
            <a:ext cx="1739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7030A0"/>
                </a:solidFill>
              </a:rPr>
              <a:t>Default condition</a:t>
            </a:r>
            <a:br>
              <a:rPr lang="en-US" sz="1500" dirty="0" smtClean="0">
                <a:solidFill>
                  <a:srgbClr val="7030A0"/>
                </a:solidFill>
              </a:rPr>
            </a:br>
            <a:r>
              <a:rPr lang="en-US" sz="1500" dirty="0" smtClean="0">
                <a:solidFill>
                  <a:srgbClr val="7030A0"/>
                </a:solidFill>
              </a:rPr>
              <a:t>(unprocessed) </a:t>
            </a:r>
            <a:r>
              <a:rPr lang="en-US" sz="15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endParaRPr lang="en-US" sz="15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25419" y="1225034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2266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35658"/>
              </p:ext>
            </p:extLst>
          </p:nvPr>
        </p:nvGraphicFramePr>
        <p:xfrm>
          <a:off x="2534919" y="1003336"/>
          <a:ext cx="2699876" cy="4701424"/>
        </p:xfrm>
        <a:graphic>
          <a:graphicData uri="http://schemas.openxmlformats.org/drawingml/2006/table">
            <a:tbl>
              <a:tblPr/>
              <a:tblGrid>
                <a:gridCol w="1533525"/>
                <a:gridCol w="1166351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Estimate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483540" y="4480594"/>
            <a:ext cx="22685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7030A0"/>
                </a:solidFill>
              </a:rPr>
              <a:t>Inflection effects</a:t>
            </a:r>
            <a:endParaRPr lang="en-US" sz="22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115" y="1252835"/>
            <a:ext cx="1511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 smtClean="0"/>
              <a:t>Default </a:t>
            </a:r>
            <a:br>
              <a:rPr lang="en-US" sz="1500" dirty="0" smtClean="0"/>
            </a:br>
            <a:r>
              <a:rPr lang="en-US" sz="1500" dirty="0" smtClean="0"/>
              <a:t>condition</a:t>
            </a:r>
          </a:p>
          <a:p>
            <a:pPr algn="r"/>
            <a:r>
              <a:rPr lang="en-US" sz="1500" dirty="0" smtClean="0"/>
              <a:t>effects</a:t>
            </a:r>
            <a:br>
              <a:rPr lang="en-US" sz="1500" dirty="0" smtClean="0"/>
            </a:br>
            <a:r>
              <a:rPr lang="en-US" sz="1500" dirty="0" smtClean="0"/>
              <a:t>(unprocessed) </a:t>
            </a:r>
            <a:endParaRPr lang="en-US" sz="1500" dirty="0"/>
          </a:p>
        </p:txBody>
      </p:sp>
      <p:sp>
        <p:nvSpPr>
          <p:cNvPr id="5" name="Rectangle 4"/>
          <p:cNvSpPr/>
          <p:nvPr/>
        </p:nvSpPr>
        <p:spPr>
          <a:xfrm>
            <a:off x="5483540" y="3388394"/>
            <a:ext cx="174438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chemeClr val="accent6"/>
                </a:solidFill>
              </a:rPr>
              <a:t>Slope effects</a:t>
            </a:r>
            <a:endParaRPr lang="en-US" sz="2200" dirty="0">
              <a:solidFill>
                <a:schemeClr val="accent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3540" y="2268498"/>
            <a:ext cx="22060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00B0F0"/>
                </a:solidFill>
              </a:rPr>
              <a:t>Intercept effects</a:t>
            </a:r>
            <a:endParaRPr lang="en-US" sz="2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76344"/>
              </p:ext>
            </p:extLst>
          </p:nvPr>
        </p:nvGraphicFramePr>
        <p:xfrm>
          <a:off x="8187536" y="2440126"/>
          <a:ext cx="3714176" cy="2212098"/>
        </p:xfrm>
        <a:graphic>
          <a:graphicData uri="http://schemas.openxmlformats.org/drawingml/2006/table">
            <a:tbl>
              <a:tblPr/>
              <a:tblGrid>
                <a:gridCol w="928544"/>
                <a:gridCol w="928544"/>
                <a:gridCol w="928544"/>
                <a:gridCol w="928544"/>
              </a:tblGrid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Condition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Intercept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Linear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sng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Quadratic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Unproc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 Chan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0.525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 Chan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0.618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Chan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0.907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-0.116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6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Chan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0.259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1.096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Left Brace 6"/>
          <p:cNvSpPr/>
          <p:nvPr/>
        </p:nvSpPr>
        <p:spPr>
          <a:xfrm>
            <a:off x="2220685" y="1349828"/>
            <a:ext cx="275772" cy="87085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38782" y="1205022"/>
            <a:ext cx="3534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These are the coefficients obtained when we do the </a:t>
            </a:r>
            <a:r>
              <a:rPr lang="en-US" sz="2000" dirty="0" err="1" smtClean="0">
                <a:solidFill>
                  <a:prstClr val="black"/>
                </a:solidFill>
              </a:rPr>
              <a:t>default+interaction</a:t>
            </a:r>
            <a:r>
              <a:rPr lang="en-US" sz="2000" dirty="0" smtClean="0">
                <a:solidFill>
                  <a:prstClr val="black"/>
                </a:solidFill>
              </a:rPr>
              <a:t> additions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624115" y="586854"/>
            <a:ext cx="7250643" cy="560923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38782" y="5180421"/>
            <a:ext cx="3534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Now we want to understand what these numbers mean. 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693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33" y="1412637"/>
            <a:ext cx="8819437" cy="5039678"/>
          </a:xfrm>
        </p:spPr>
      </p:pic>
      <p:sp>
        <p:nvSpPr>
          <p:cNvPr id="3" name="Freeform 2"/>
          <p:cNvSpPr/>
          <p:nvPr/>
        </p:nvSpPr>
        <p:spPr>
          <a:xfrm>
            <a:off x="4312920" y="2156460"/>
            <a:ext cx="2362200" cy="3314700"/>
          </a:xfrm>
          <a:custGeom>
            <a:avLst/>
            <a:gdLst>
              <a:gd name="connsiteX0" fmla="*/ 0 w 2362200"/>
              <a:gd name="connsiteY0" fmla="*/ 3314700 h 3314700"/>
              <a:gd name="connsiteX1" fmla="*/ 792480 w 2362200"/>
              <a:gd name="connsiteY1" fmla="*/ 1653540 h 3314700"/>
              <a:gd name="connsiteX2" fmla="*/ 1280160 w 2362200"/>
              <a:gd name="connsiteY2" fmla="*/ 906780 h 3314700"/>
              <a:gd name="connsiteX3" fmla="*/ 1752600 w 2362200"/>
              <a:gd name="connsiteY3" fmla="*/ 365760 h 3314700"/>
              <a:gd name="connsiteX4" fmla="*/ 2148840 w 2362200"/>
              <a:gd name="connsiteY4" fmla="*/ 68580 h 3314700"/>
              <a:gd name="connsiteX5" fmla="*/ 2362200 w 2362200"/>
              <a:gd name="connsiteY5" fmla="*/ 0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3314700">
                <a:moveTo>
                  <a:pt x="0" y="3314700"/>
                </a:moveTo>
                <a:cubicBezTo>
                  <a:pt x="289560" y="2684780"/>
                  <a:pt x="579120" y="2054860"/>
                  <a:pt x="792480" y="1653540"/>
                </a:cubicBezTo>
                <a:cubicBezTo>
                  <a:pt x="1005840" y="1252220"/>
                  <a:pt x="1120140" y="1121410"/>
                  <a:pt x="1280160" y="906780"/>
                </a:cubicBezTo>
                <a:cubicBezTo>
                  <a:pt x="1440180" y="692150"/>
                  <a:pt x="1607820" y="505460"/>
                  <a:pt x="1752600" y="365760"/>
                </a:cubicBezTo>
                <a:cubicBezTo>
                  <a:pt x="1897380" y="226060"/>
                  <a:pt x="2047240" y="129540"/>
                  <a:pt x="2148840" y="68580"/>
                </a:cubicBezTo>
                <a:cubicBezTo>
                  <a:pt x="2250440" y="7620"/>
                  <a:pt x="2306320" y="3810"/>
                  <a:pt x="2362200" y="0"/>
                </a:cubicBezTo>
              </a:path>
            </a:pathLst>
          </a:custGeom>
          <a:noFill/>
          <a:ln w="31750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data/model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297838" y="1090523"/>
            <a:ext cx="38941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Those numbers we just saw </a:t>
            </a:r>
            <a:br>
              <a:rPr lang="en-US" sz="2200" dirty="0" smtClean="0">
                <a:solidFill>
                  <a:prstClr val="black"/>
                </a:solidFill>
              </a:rPr>
            </a:br>
            <a:r>
              <a:rPr lang="en-US" sz="2200" dirty="0" smtClean="0">
                <a:solidFill>
                  <a:prstClr val="black"/>
                </a:solidFill>
              </a:rPr>
              <a:t>represent the intercept, slope, and inflection of </a:t>
            </a:r>
            <a:r>
              <a:rPr lang="en-US" sz="2200" b="1" u="sng" dirty="0" smtClean="0">
                <a:solidFill>
                  <a:prstClr val="black"/>
                </a:solidFill>
              </a:rPr>
              <a:t>these</a:t>
            </a:r>
            <a:r>
              <a:rPr lang="en-US" sz="2200" dirty="0" smtClean="0">
                <a:solidFill>
                  <a:prstClr val="black"/>
                </a:solidFill>
              </a:rPr>
              <a:t> curves</a:t>
            </a:r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8533288" y="4654863"/>
            <a:ext cx="365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Let’s start by looking at one curve at a time.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983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let’s take a look </a:t>
            </a:r>
            <a:br>
              <a:rPr lang="en-US" dirty="0" smtClean="0"/>
            </a:br>
            <a:r>
              <a:rPr lang="en-US" dirty="0" smtClean="0"/>
              <a:t>at the individual components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4312920" y="2156460"/>
            <a:ext cx="2362200" cy="3314700"/>
          </a:xfrm>
          <a:custGeom>
            <a:avLst/>
            <a:gdLst>
              <a:gd name="connsiteX0" fmla="*/ 0 w 2362200"/>
              <a:gd name="connsiteY0" fmla="*/ 3314700 h 3314700"/>
              <a:gd name="connsiteX1" fmla="*/ 792480 w 2362200"/>
              <a:gd name="connsiteY1" fmla="*/ 1653540 h 3314700"/>
              <a:gd name="connsiteX2" fmla="*/ 1280160 w 2362200"/>
              <a:gd name="connsiteY2" fmla="*/ 906780 h 3314700"/>
              <a:gd name="connsiteX3" fmla="*/ 1752600 w 2362200"/>
              <a:gd name="connsiteY3" fmla="*/ 365760 h 3314700"/>
              <a:gd name="connsiteX4" fmla="*/ 2148840 w 2362200"/>
              <a:gd name="connsiteY4" fmla="*/ 68580 h 3314700"/>
              <a:gd name="connsiteX5" fmla="*/ 2362200 w 2362200"/>
              <a:gd name="connsiteY5" fmla="*/ 0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3314700">
                <a:moveTo>
                  <a:pt x="0" y="3314700"/>
                </a:moveTo>
                <a:cubicBezTo>
                  <a:pt x="289560" y="2684780"/>
                  <a:pt x="579120" y="2054860"/>
                  <a:pt x="792480" y="1653540"/>
                </a:cubicBezTo>
                <a:cubicBezTo>
                  <a:pt x="1005840" y="1252220"/>
                  <a:pt x="1120140" y="1121410"/>
                  <a:pt x="1280160" y="906780"/>
                </a:cubicBezTo>
                <a:cubicBezTo>
                  <a:pt x="1440180" y="692150"/>
                  <a:pt x="1607820" y="505460"/>
                  <a:pt x="1752600" y="365760"/>
                </a:cubicBezTo>
                <a:cubicBezTo>
                  <a:pt x="1897380" y="226060"/>
                  <a:pt x="2047240" y="129540"/>
                  <a:pt x="2148840" y="68580"/>
                </a:cubicBezTo>
                <a:cubicBezTo>
                  <a:pt x="2250440" y="7620"/>
                  <a:pt x="2306320" y="3810"/>
                  <a:pt x="2362200" y="0"/>
                </a:cubicBezTo>
              </a:path>
            </a:pathLst>
          </a:custGeom>
          <a:noFill/>
          <a:ln w="31750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2156460"/>
            <a:ext cx="3624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Components:</a:t>
            </a:r>
          </a:p>
          <a:p>
            <a:endParaRPr lang="en-US" sz="2800" dirty="0"/>
          </a:p>
          <a:p>
            <a:r>
              <a:rPr lang="en-US" sz="2800" dirty="0" smtClean="0"/>
              <a:t>    Slope</a:t>
            </a:r>
          </a:p>
          <a:p>
            <a:endParaRPr lang="en-US" sz="2800" dirty="0"/>
          </a:p>
          <a:p>
            <a:r>
              <a:rPr lang="en-US" sz="2800" dirty="0" smtClean="0"/>
              <a:t>    Inflection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331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48148E-6 L 0.29375 -0.0645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87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component (slope)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endCxn id="3" idx="6"/>
          </p:cNvCxnSpPr>
          <p:nvPr/>
        </p:nvCxnSpPr>
        <p:spPr>
          <a:xfrm flipV="1">
            <a:off x="7988300" y="2165350"/>
            <a:ext cx="1682750" cy="2501900"/>
          </a:xfrm>
          <a:prstGeom prst="line">
            <a:avLst/>
          </a:prstGeom>
          <a:ln w="25400">
            <a:solidFill>
              <a:srgbClr val="FF942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8200" y="2156460"/>
            <a:ext cx="3624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Components:</a:t>
            </a:r>
          </a:p>
          <a:p>
            <a:endParaRPr lang="en-US" sz="2800" dirty="0"/>
          </a:p>
          <a:p>
            <a:r>
              <a:rPr lang="en-US" sz="2800" dirty="0" smtClean="0"/>
              <a:t>    </a:t>
            </a:r>
            <a:r>
              <a:rPr lang="en-US" sz="2800" dirty="0" smtClean="0">
                <a:solidFill>
                  <a:srgbClr val="FF7E00"/>
                </a:solidFill>
              </a:rPr>
              <a:t>Slope</a:t>
            </a:r>
          </a:p>
          <a:p>
            <a:endParaRPr lang="en-US" sz="2800" dirty="0"/>
          </a:p>
          <a:p>
            <a:r>
              <a:rPr lang="en-US" sz="2800" dirty="0" smtClean="0"/>
              <a:t>    Inflection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02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Quadratic component (inflection)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759700" y="3746500"/>
            <a:ext cx="2794000" cy="647700"/>
          </a:xfrm>
          <a:custGeom>
            <a:avLst/>
            <a:gdLst>
              <a:gd name="connsiteX0" fmla="*/ 0 w 2794000"/>
              <a:gd name="connsiteY0" fmla="*/ 1485917 h 1511317"/>
              <a:gd name="connsiteX1" fmla="*/ 1498600 w 2794000"/>
              <a:gd name="connsiteY1" fmla="*/ 17 h 1511317"/>
              <a:gd name="connsiteX2" fmla="*/ 2794000 w 2794000"/>
              <a:gd name="connsiteY2" fmla="*/ 1511317 h 1511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4000" h="1511317">
                <a:moveTo>
                  <a:pt x="0" y="1485917"/>
                </a:moveTo>
                <a:cubicBezTo>
                  <a:pt x="516466" y="740850"/>
                  <a:pt x="1032933" y="-4216"/>
                  <a:pt x="1498600" y="17"/>
                </a:cubicBezTo>
                <a:cubicBezTo>
                  <a:pt x="1964267" y="4250"/>
                  <a:pt x="2379133" y="757783"/>
                  <a:pt x="2794000" y="1511317"/>
                </a:cubicBezTo>
              </a:path>
            </a:pathLst>
          </a:custGeom>
          <a:noFill/>
          <a:ln w="41275">
            <a:solidFill>
              <a:srgbClr val="FF942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8200" y="2156460"/>
            <a:ext cx="3624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Components:</a:t>
            </a:r>
          </a:p>
          <a:p>
            <a:endParaRPr lang="en-US" sz="2800" dirty="0"/>
          </a:p>
          <a:p>
            <a:r>
              <a:rPr lang="en-US" sz="2800" dirty="0" smtClean="0"/>
              <a:t>    Slope</a:t>
            </a:r>
          </a:p>
          <a:p>
            <a:endParaRPr lang="en-US" sz="2800" dirty="0"/>
          </a:p>
          <a:p>
            <a:r>
              <a:rPr lang="en-US" sz="2800" dirty="0" smtClean="0"/>
              <a:t>    </a:t>
            </a:r>
            <a:r>
              <a:rPr lang="en-US" sz="2800" dirty="0" smtClean="0">
                <a:solidFill>
                  <a:srgbClr val="FF7E00"/>
                </a:solidFill>
              </a:rPr>
              <a:t>Inflection</a:t>
            </a:r>
            <a:endParaRPr lang="en-US" sz="2800" dirty="0">
              <a:solidFill>
                <a:srgbClr val="FF7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5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Normally when we think about x and x</a:t>
            </a:r>
            <a:r>
              <a:rPr lang="en-US" baseline="30000" dirty="0" smtClean="0"/>
              <a:t>2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838200" y="1818560"/>
            <a:ext cx="7119020" cy="4746013"/>
            <a:chOff x="838200" y="1818560"/>
            <a:chExt cx="7119020" cy="474601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818560"/>
              <a:ext cx="7119020" cy="474601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19599612">
              <a:off x="3739486" y="3753133"/>
              <a:ext cx="105087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/>
                <a:t>y = x</a:t>
              </a:r>
              <a:r>
                <a:rPr lang="en-US" sz="2200" baseline="30000" dirty="0" smtClean="0"/>
                <a:t>2</a:t>
              </a:r>
              <a:endParaRPr lang="en-US" sz="2200" baseline="30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94831" y="4667250"/>
              <a:ext cx="105087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/>
                <a:t>y = x</a:t>
              </a:r>
              <a:endParaRPr lang="en-US" sz="2200" baseline="30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28717" y="2229130"/>
            <a:ext cx="285693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Raw polynomial terms are correlated</a:t>
            </a:r>
          </a:p>
          <a:p>
            <a:endParaRPr lang="en-US" sz="2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data:  x and x</a:t>
            </a:r>
            <a:r>
              <a:rPr lang="en-US" baseline="30000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</a:p>
          <a:p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cor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 = 0.967</a:t>
            </a:r>
          </a:p>
          <a:p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r</a:t>
            </a:r>
            <a:r>
              <a:rPr lang="en-US" sz="2200" baseline="30000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</a:rPr>
              <a:t> = 0.94</a:t>
            </a:r>
            <a:endParaRPr lang="en-US"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45395" y="1665524"/>
            <a:ext cx="269315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rgbClr val="E7E6E6">
                    <a:lumMod val="50000"/>
                  </a:srgbClr>
                </a:solidFill>
              </a:rPr>
              <a:t>Does the curve rise because of the linear part? </a:t>
            </a:r>
            <a:br>
              <a:rPr lang="en-US" sz="2200" dirty="0" smtClean="0">
                <a:solidFill>
                  <a:srgbClr val="E7E6E6">
                    <a:lumMod val="50000"/>
                  </a:srgbClr>
                </a:solidFill>
              </a:rPr>
            </a:br>
            <a:r>
              <a:rPr lang="en-US" sz="2200" dirty="0" smtClean="0">
                <a:solidFill>
                  <a:srgbClr val="E7E6E6">
                    <a:lumMod val="50000"/>
                  </a:srgbClr>
                </a:solidFill>
              </a:rPr>
              <a:t>Or because of the curved part?</a:t>
            </a:r>
          </a:p>
          <a:p>
            <a:pPr algn="ctr"/>
            <a:endParaRPr lang="en-US" sz="2200" dirty="0">
              <a:solidFill>
                <a:srgbClr val="E7E6E6">
                  <a:lumMod val="50000"/>
                </a:srgbClr>
              </a:solidFill>
            </a:endParaRPr>
          </a:p>
          <a:p>
            <a:pPr algn="ctr"/>
            <a:endParaRPr lang="en-US" sz="2200" dirty="0" smtClean="0">
              <a:solidFill>
                <a:srgbClr val="E7E6E6">
                  <a:lumMod val="50000"/>
                </a:srgbClr>
              </a:solidFill>
            </a:endParaRPr>
          </a:p>
          <a:p>
            <a:pPr algn="ctr"/>
            <a:endParaRPr lang="en-US" sz="2200" dirty="0">
              <a:solidFill>
                <a:srgbClr val="E7E6E6">
                  <a:lumMod val="50000"/>
                </a:srgbClr>
              </a:solidFill>
            </a:endParaRPr>
          </a:p>
          <a:p>
            <a:pPr algn="ctr"/>
            <a:endParaRPr lang="en-US" sz="2200" dirty="0" smtClean="0">
              <a:solidFill>
                <a:srgbClr val="E7E6E6">
                  <a:lumMod val="50000"/>
                </a:srgbClr>
              </a:solidFill>
            </a:endParaRPr>
          </a:p>
          <a:p>
            <a:pPr algn="ctr"/>
            <a:endParaRPr lang="en-US" sz="2200" dirty="0" smtClean="0">
              <a:solidFill>
                <a:srgbClr val="E7E6E6">
                  <a:lumMod val="50000"/>
                </a:srgbClr>
              </a:solidFill>
            </a:endParaRPr>
          </a:p>
          <a:p>
            <a:pPr algn="ctr"/>
            <a:r>
              <a:rPr lang="en-US" sz="2200" dirty="0" smtClean="0">
                <a:solidFill>
                  <a:srgbClr val="E7E6E6">
                    <a:lumMod val="50000"/>
                  </a:srgbClr>
                </a:solidFill>
              </a:rPr>
              <a:t>Correlated effects are difficult to disentangle </a:t>
            </a:r>
            <a:r>
              <a:rPr lang="en-US" sz="2200" dirty="0" smtClean="0">
                <a:solidFill>
                  <a:srgbClr val="E7E6E6">
                    <a:lumMod val="50000"/>
                  </a:srgbClr>
                </a:solidFill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4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325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Orthogonal polynomial terms</a:t>
            </a:r>
            <a:br>
              <a:rPr lang="en-US" dirty="0" smtClean="0"/>
            </a:br>
            <a:r>
              <a:rPr lang="en-US" sz="3600" dirty="0" smtClean="0"/>
              <a:t>are used to obtain </a:t>
            </a:r>
            <a:r>
              <a:rPr lang="en-US" sz="3600" i="1" dirty="0" smtClean="0"/>
              <a:t>separate</a:t>
            </a:r>
            <a:r>
              <a:rPr lang="en-US" sz="3600" dirty="0" smtClean="0"/>
              <a:t> effects of slope and inflection</a:t>
            </a:r>
            <a:endParaRPr lang="en-US" sz="3600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90688"/>
            <a:ext cx="5334000" cy="444722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098800" y="2076451"/>
            <a:ext cx="2369592" cy="3523090"/>
          </a:xfrm>
          <a:prstGeom prst="line">
            <a:avLst/>
          </a:prstGeom>
          <a:ln w="25400">
            <a:solidFill>
              <a:srgbClr val="FF942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372100" y="2349500"/>
            <a:ext cx="0" cy="666751"/>
          </a:xfrm>
          <a:prstGeom prst="straightConnector1">
            <a:avLst/>
          </a:prstGeom>
          <a:ln w="34925">
            <a:solidFill>
              <a:srgbClr val="FF942A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98800" y="4819652"/>
            <a:ext cx="0" cy="641348"/>
          </a:xfrm>
          <a:prstGeom prst="straightConnector1">
            <a:avLst/>
          </a:prstGeom>
          <a:ln w="34925">
            <a:solidFill>
              <a:srgbClr val="FF942A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42396" y="1949996"/>
            <a:ext cx="1780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Positive linear coefficient </a:t>
            </a:r>
            <a:r>
              <a:rPr lang="en-US" dirty="0" smtClean="0">
                <a:sym typeface="Wingdings" panose="05000000000000000000" pitchFamily="2" charset="2"/>
              </a:rPr>
              <a:t> increased slope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2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prstClr val="black"/>
                </a:solidFill>
              </a:rPr>
              <a:t>Orthogonal polynomial terms</a:t>
            </a:r>
            <a:br>
              <a:rPr lang="en-US" sz="4000" dirty="0">
                <a:solidFill>
                  <a:prstClr val="black"/>
                </a:solidFill>
              </a:rPr>
            </a:br>
            <a:r>
              <a:rPr lang="en-US" sz="3200" dirty="0">
                <a:solidFill>
                  <a:prstClr val="black"/>
                </a:solidFill>
              </a:rPr>
              <a:t>are used to obtain </a:t>
            </a:r>
            <a:r>
              <a:rPr lang="en-US" sz="3200" i="1" dirty="0">
                <a:solidFill>
                  <a:prstClr val="black"/>
                </a:solidFill>
              </a:rPr>
              <a:t>separate</a:t>
            </a:r>
            <a:r>
              <a:rPr lang="en-US" sz="3200" dirty="0">
                <a:solidFill>
                  <a:prstClr val="black"/>
                </a:solidFill>
              </a:rPr>
              <a:t> effects of slope and inflection</a:t>
            </a:r>
            <a:endParaRPr lang="en-US" sz="3600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90688"/>
            <a:ext cx="5334000" cy="444722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098800" y="2076451"/>
            <a:ext cx="2369592" cy="3523090"/>
          </a:xfrm>
          <a:prstGeom prst="line">
            <a:avLst/>
          </a:prstGeom>
          <a:ln w="25400">
            <a:solidFill>
              <a:srgbClr val="FF942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2709863" y="3386138"/>
            <a:ext cx="3033712" cy="1598403"/>
          </a:xfrm>
          <a:custGeom>
            <a:avLst/>
            <a:gdLst>
              <a:gd name="connsiteX0" fmla="*/ 0 w 3033712"/>
              <a:gd name="connsiteY0" fmla="*/ 0 h 1598403"/>
              <a:gd name="connsiteX1" fmla="*/ 195262 w 3033712"/>
              <a:gd name="connsiteY1" fmla="*/ 400050 h 1598403"/>
              <a:gd name="connsiteX2" fmla="*/ 438150 w 3033712"/>
              <a:gd name="connsiteY2" fmla="*/ 804862 h 1598403"/>
              <a:gd name="connsiteX3" fmla="*/ 695325 w 3033712"/>
              <a:gd name="connsiteY3" fmla="*/ 1123950 h 1598403"/>
              <a:gd name="connsiteX4" fmla="*/ 1000125 w 3033712"/>
              <a:gd name="connsiteY4" fmla="*/ 1409700 h 1598403"/>
              <a:gd name="connsiteX5" fmla="*/ 1338262 w 3033712"/>
              <a:gd name="connsiteY5" fmla="*/ 1571625 h 1598403"/>
              <a:gd name="connsiteX6" fmla="*/ 1662112 w 3033712"/>
              <a:gd name="connsiteY6" fmla="*/ 1581150 h 1598403"/>
              <a:gd name="connsiteX7" fmla="*/ 2028825 w 3033712"/>
              <a:gd name="connsiteY7" fmla="*/ 1400175 h 1598403"/>
              <a:gd name="connsiteX8" fmla="*/ 2438400 w 3033712"/>
              <a:gd name="connsiteY8" fmla="*/ 1000125 h 1598403"/>
              <a:gd name="connsiteX9" fmla="*/ 2724150 w 3033712"/>
              <a:gd name="connsiteY9" fmla="*/ 571500 h 1598403"/>
              <a:gd name="connsiteX10" fmla="*/ 2933700 w 3033712"/>
              <a:gd name="connsiteY10" fmla="*/ 171450 h 1598403"/>
              <a:gd name="connsiteX11" fmla="*/ 3033712 w 3033712"/>
              <a:gd name="connsiteY11" fmla="*/ 9525 h 159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33712" h="1598403">
                <a:moveTo>
                  <a:pt x="0" y="0"/>
                </a:moveTo>
                <a:cubicBezTo>
                  <a:pt x="61118" y="132953"/>
                  <a:pt x="122237" y="265906"/>
                  <a:pt x="195262" y="400050"/>
                </a:cubicBezTo>
                <a:cubicBezTo>
                  <a:pt x="268287" y="534194"/>
                  <a:pt x="354806" y="684212"/>
                  <a:pt x="438150" y="804862"/>
                </a:cubicBezTo>
                <a:cubicBezTo>
                  <a:pt x="521494" y="925512"/>
                  <a:pt x="601663" y="1023144"/>
                  <a:pt x="695325" y="1123950"/>
                </a:cubicBezTo>
                <a:cubicBezTo>
                  <a:pt x="788988" y="1224756"/>
                  <a:pt x="892969" y="1335088"/>
                  <a:pt x="1000125" y="1409700"/>
                </a:cubicBezTo>
                <a:cubicBezTo>
                  <a:pt x="1107281" y="1484312"/>
                  <a:pt x="1227931" y="1543050"/>
                  <a:pt x="1338262" y="1571625"/>
                </a:cubicBezTo>
                <a:cubicBezTo>
                  <a:pt x="1448593" y="1600200"/>
                  <a:pt x="1547018" y="1609725"/>
                  <a:pt x="1662112" y="1581150"/>
                </a:cubicBezTo>
                <a:cubicBezTo>
                  <a:pt x="1777206" y="1552575"/>
                  <a:pt x="1899444" y="1497013"/>
                  <a:pt x="2028825" y="1400175"/>
                </a:cubicBezTo>
                <a:cubicBezTo>
                  <a:pt x="2158206" y="1303338"/>
                  <a:pt x="2322513" y="1138237"/>
                  <a:pt x="2438400" y="1000125"/>
                </a:cubicBezTo>
                <a:cubicBezTo>
                  <a:pt x="2554287" y="862013"/>
                  <a:pt x="2641600" y="709613"/>
                  <a:pt x="2724150" y="571500"/>
                </a:cubicBezTo>
                <a:cubicBezTo>
                  <a:pt x="2806700" y="433387"/>
                  <a:pt x="2882106" y="265112"/>
                  <a:pt x="2933700" y="171450"/>
                </a:cubicBezTo>
                <a:cubicBezTo>
                  <a:pt x="2985294" y="77788"/>
                  <a:pt x="3009503" y="43656"/>
                  <a:pt x="3033712" y="9525"/>
                </a:cubicBezTo>
              </a:path>
            </a:pathLst>
          </a:custGeom>
          <a:noFill/>
          <a:ln w="31750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 flipV="1">
            <a:off x="2766387" y="3386138"/>
            <a:ext cx="2920664" cy="736599"/>
          </a:xfrm>
          <a:custGeom>
            <a:avLst/>
            <a:gdLst>
              <a:gd name="connsiteX0" fmla="*/ 0 w 3033712"/>
              <a:gd name="connsiteY0" fmla="*/ 0 h 1598403"/>
              <a:gd name="connsiteX1" fmla="*/ 195262 w 3033712"/>
              <a:gd name="connsiteY1" fmla="*/ 400050 h 1598403"/>
              <a:gd name="connsiteX2" fmla="*/ 438150 w 3033712"/>
              <a:gd name="connsiteY2" fmla="*/ 804862 h 1598403"/>
              <a:gd name="connsiteX3" fmla="*/ 695325 w 3033712"/>
              <a:gd name="connsiteY3" fmla="*/ 1123950 h 1598403"/>
              <a:gd name="connsiteX4" fmla="*/ 1000125 w 3033712"/>
              <a:gd name="connsiteY4" fmla="*/ 1409700 h 1598403"/>
              <a:gd name="connsiteX5" fmla="*/ 1338262 w 3033712"/>
              <a:gd name="connsiteY5" fmla="*/ 1571625 h 1598403"/>
              <a:gd name="connsiteX6" fmla="*/ 1662112 w 3033712"/>
              <a:gd name="connsiteY6" fmla="*/ 1581150 h 1598403"/>
              <a:gd name="connsiteX7" fmla="*/ 2028825 w 3033712"/>
              <a:gd name="connsiteY7" fmla="*/ 1400175 h 1598403"/>
              <a:gd name="connsiteX8" fmla="*/ 2438400 w 3033712"/>
              <a:gd name="connsiteY8" fmla="*/ 1000125 h 1598403"/>
              <a:gd name="connsiteX9" fmla="*/ 2724150 w 3033712"/>
              <a:gd name="connsiteY9" fmla="*/ 571500 h 1598403"/>
              <a:gd name="connsiteX10" fmla="*/ 2933700 w 3033712"/>
              <a:gd name="connsiteY10" fmla="*/ 171450 h 1598403"/>
              <a:gd name="connsiteX11" fmla="*/ 3033712 w 3033712"/>
              <a:gd name="connsiteY11" fmla="*/ 9525 h 159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33712" h="1598403">
                <a:moveTo>
                  <a:pt x="0" y="0"/>
                </a:moveTo>
                <a:cubicBezTo>
                  <a:pt x="61118" y="132953"/>
                  <a:pt x="122237" y="265906"/>
                  <a:pt x="195262" y="400050"/>
                </a:cubicBezTo>
                <a:cubicBezTo>
                  <a:pt x="268287" y="534194"/>
                  <a:pt x="354806" y="684212"/>
                  <a:pt x="438150" y="804862"/>
                </a:cubicBezTo>
                <a:cubicBezTo>
                  <a:pt x="521494" y="925512"/>
                  <a:pt x="601663" y="1023144"/>
                  <a:pt x="695325" y="1123950"/>
                </a:cubicBezTo>
                <a:cubicBezTo>
                  <a:pt x="788988" y="1224756"/>
                  <a:pt x="892969" y="1335088"/>
                  <a:pt x="1000125" y="1409700"/>
                </a:cubicBezTo>
                <a:cubicBezTo>
                  <a:pt x="1107281" y="1484312"/>
                  <a:pt x="1227931" y="1543050"/>
                  <a:pt x="1338262" y="1571625"/>
                </a:cubicBezTo>
                <a:cubicBezTo>
                  <a:pt x="1448593" y="1600200"/>
                  <a:pt x="1547018" y="1609725"/>
                  <a:pt x="1662112" y="1581150"/>
                </a:cubicBezTo>
                <a:cubicBezTo>
                  <a:pt x="1777206" y="1552575"/>
                  <a:pt x="1899444" y="1497013"/>
                  <a:pt x="2028825" y="1400175"/>
                </a:cubicBezTo>
                <a:cubicBezTo>
                  <a:pt x="2158206" y="1303338"/>
                  <a:pt x="2322513" y="1138237"/>
                  <a:pt x="2438400" y="1000125"/>
                </a:cubicBezTo>
                <a:cubicBezTo>
                  <a:pt x="2554287" y="862013"/>
                  <a:pt x="2641600" y="709613"/>
                  <a:pt x="2724150" y="571500"/>
                </a:cubicBezTo>
                <a:cubicBezTo>
                  <a:pt x="2806700" y="433387"/>
                  <a:pt x="2882106" y="265112"/>
                  <a:pt x="2933700" y="171450"/>
                </a:cubicBezTo>
                <a:cubicBezTo>
                  <a:pt x="2985294" y="77788"/>
                  <a:pt x="3009503" y="43656"/>
                  <a:pt x="3033712" y="9525"/>
                </a:cubicBezTo>
              </a:path>
            </a:pathLst>
          </a:custGeom>
          <a:noFill/>
          <a:ln w="31750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42396" y="1949996"/>
            <a:ext cx="1780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Positive linear coefficient </a:t>
            </a:r>
            <a:r>
              <a:rPr lang="en-US" dirty="0" smtClean="0">
                <a:sym typeface="Wingdings" panose="05000000000000000000" pitchFamily="2" charset="2"/>
              </a:rPr>
              <a:t> increased slope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12121" y="3386138"/>
            <a:ext cx="193087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Negative quadratic coefficient </a:t>
            </a:r>
            <a:r>
              <a:rPr lang="en-US" dirty="0" smtClean="0">
                <a:sym typeface="Wingdings" panose="05000000000000000000" pitchFamily="2" charset="2"/>
              </a:rPr>
              <a:t> inverted-U 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00" y="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-4.58333E-6 -0.035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xit" presetSubtype="4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90688"/>
            <a:ext cx="5334000" cy="444722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766387" y="2076451"/>
            <a:ext cx="2920664" cy="3523090"/>
            <a:chOff x="2766387" y="2076451"/>
            <a:chExt cx="2920664" cy="352309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3098800" y="2076451"/>
              <a:ext cx="2369592" cy="3523090"/>
            </a:xfrm>
            <a:prstGeom prst="line">
              <a:avLst/>
            </a:prstGeom>
            <a:ln w="25400">
              <a:solidFill>
                <a:srgbClr val="FF94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 flipV="1">
              <a:off x="2766387" y="3386138"/>
              <a:ext cx="2920664" cy="736599"/>
            </a:xfrm>
            <a:custGeom>
              <a:avLst/>
              <a:gdLst>
                <a:gd name="connsiteX0" fmla="*/ 0 w 3033712"/>
                <a:gd name="connsiteY0" fmla="*/ 0 h 1598403"/>
                <a:gd name="connsiteX1" fmla="*/ 195262 w 3033712"/>
                <a:gd name="connsiteY1" fmla="*/ 400050 h 1598403"/>
                <a:gd name="connsiteX2" fmla="*/ 438150 w 3033712"/>
                <a:gd name="connsiteY2" fmla="*/ 804862 h 1598403"/>
                <a:gd name="connsiteX3" fmla="*/ 695325 w 3033712"/>
                <a:gd name="connsiteY3" fmla="*/ 1123950 h 1598403"/>
                <a:gd name="connsiteX4" fmla="*/ 1000125 w 3033712"/>
                <a:gd name="connsiteY4" fmla="*/ 1409700 h 1598403"/>
                <a:gd name="connsiteX5" fmla="*/ 1338262 w 3033712"/>
                <a:gd name="connsiteY5" fmla="*/ 1571625 h 1598403"/>
                <a:gd name="connsiteX6" fmla="*/ 1662112 w 3033712"/>
                <a:gd name="connsiteY6" fmla="*/ 1581150 h 1598403"/>
                <a:gd name="connsiteX7" fmla="*/ 2028825 w 3033712"/>
                <a:gd name="connsiteY7" fmla="*/ 1400175 h 1598403"/>
                <a:gd name="connsiteX8" fmla="*/ 2438400 w 3033712"/>
                <a:gd name="connsiteY8" fmla="*/ 1000125 h 1598403"/>
                <a:gd name="connsiteX9" fmla="*/ 2724150 w 3033712"/>
                <a:gd name="connsiteY9" fmla="*/ 571500 h 1598403"/>
                <a:gd name="connsiteX10" fmla="*/ 2933700 w 3033712"/>
                <a:gd name="connsiteY10" fmla="*/ 171450 h 1598403"/>
                <a:gd name="connsiteX11" fmla="*/ 3033712 w 3033712"/>
                <a:gd name="connsiteY11" fmla="*/ 9525 h 159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3712" h="1598403">
                  <a:moveTo>
                    <a:pt x="0" y="0"/>
                  </a:moveTo>
                  <a:cubicBezTo>
                    <a:pt x="61118" y="132953"/>
                    <a:pt x="122237" y="265906"/>
                    <a:pt x="195262" y="400050"/>
                  </a:cubicBezTo>
                  <a:cubicBezTo>
                    <a:pt x="268287" y="534194"/>
                    <a:pt x="354806" y="684212"/>
                    <a:pt x="438150" y="804862"/>
                  </a:cubicBezTo>
                  <a:cubicBezTo>
                    <a:pt x="521494" y="925512"/>
                    <a:pt x="601663" y="1023144"/>
                    <a:pt x="695325" y="1123950"/>
                  </a:cubicBezTo>
                  <a:cubicBezTo>
                    <a:pt x="788988" y="1224756"/>
                    <a:pt x="892969" y="1335088"/>
                    <a:pt x="1000125" y="1409700"/>
                  </a:cubicBezTo>
                  <a:cubicBezTo>
                    <a:pt x="1107281" y="1484312"/>
                    <a:pt x="1227931" y="1543050"/>
                    <a:pt x="1338262" y="1571625"/>
                  </a:cubicBezTo>
                  <a:cubicBezTo>
                    <a:pt x="1448593" y="1600200"/>
                    <a:pt x="1547018" y="1609725"/>
                    <a:pt x="1662112" y="1581150"/>
                  </a:cubicBezTo>
                  <a:cubicBezTo>
                    <a:pt x="1777206" y="1552575"/>
                    <a:pt x="1899444" y="1497013"/>
                    <a:pt x="2028825" y="1400175"/>
                  </a:cubicBezTo>
                  <a:cubicBezTo>
                    <a:pt x="2158206" y="1303338"/>
                    <a:pt x="2322513" y="1138237"/>
                    <a:pt x="2438400" y="1000125"/>
                  </a:cubicBezTo>
                  <a:cubicBezTo>
                    <a:pt x="2554287" y="862013"/>
                    <a:pt x="2641600" y="709613"/>
                    <a:pt x="2724150" y="571500"/>
                  </a:cubicBezTo>
                  <a:cubicBezTo>
                    <a:pt x="2806700" y="433387"/>
                    <a:pt x="2882106" y="265112"/>
                    <a:pt x="2933700" y="171450"/>
                  </a:cubicBezTo>
                  <a:cubicBezTo>
                    <a:pt x="2985294" y="77788"/>
                    <a:pt x="3009503" y="43656"/>
                    <a:pt x="3033712" y="9525"/>
                  </a:cubicBezTo>
                </a:path>
              </a:pathLst>
            </a:custGeom>
            <a:noFill/>
            <a:ln w="31750">
              <a:solidFill>
                <a:srgbClr val="FF94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</a:t>
              </a:r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735773" y="582396"/>
            <a:ext cx="66180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rgbClr val="E7E6E6">
                    <a:lumMod val="50000"/>
                  </a:srgbClr>
                </a:solidFill>
              </a:rPr>
              <a:t>And there’s an overall shift up</a:t>
            </a:r>
          </a:p>
          <a:p>
            <a:pPr algn="ctr"/>
            <a:r>
              <a:rPr lang="en-US" sz="3000" dirty="0" smtClean="0">
                <a:solidFill>
                  <a:srgbClr val="E7E6E6">
                    <a:lumMod val="50000"/>
                  </a:srgbClr>
                </a:solidFill>
              </a:rPr>
              <a:t>(the intercept)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6179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-4.58333E-6 -0.05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747337" y="1690688"/>
            <a:ext cx="2920664" cy="3523090"/>
            <a:chOff x="2766387" y="2076451"/>
            <a:chExt cx="2920664" cy="352309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3098800" y="2076451"/>
              <a:ext cx="2369592" cy="3523090"/>
            </a:xfrm>
            <a:prstGeom prst="line">
              <a:avLst/>
            </a:prstGeom>
            <a:ln w="25400">
              <a:solidFill>
                <a:srgbClr val="FF94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 flipV="1">
              <a:off x="2766387" y="3386138"/>
              <a:ext cx="2920664" cy="736599"/>
            </a:xfrm>
            <a:custGeom>
              <a:avLst/>
              <a:gdLst>
                <a:gd name="connsiteX0" fmla="*/ 0 w 3033712"/>
                <a:gd name="connsiteY0" fmla="*/ 0 h 1598403"/>
                <a:gd name="connsiteX1" fmla="*/ 195262 w 3033712"/>
                <a:gd name="connsiteY1" fmla="*/ 400050 h 1598403"/>
                <a:gd name="connsiteX2" fmla="*/ 438150 w 3033712"/>
                <a:gd name="connsiteY2" fmla="*/ 804862 h 1598403"/>
                <a:gd name="connsiteX3" fmla="*/ 695325 w 3033712"/>
                <a:gd name="connsiteY3" fmla="*/ 1123950 h 1598403"/>
                <a:gd name="connsiteX4" fmla="*/ 1000125 w 3033712"/>
                <a:gd name="connsiteY4" fmla="*/ 1409700 h 1598403"/>
                <a:gd name="connsiteX5" fmla="*/ 1338262 w 3033712"/>
                <a:gd name="connsiteY5" fmla="*/ 1571625 h 1598403"/>
                <a:gd name="connsiteX6" fmla="*/ 1662112 w 3033712"/>
                <a:gd name="connsiteY6" fmla="*/ 1581150 h 1598403"/>
                <a:gd name="connsiteX7" fmla="*/ 2028825 w 3033712"/>
                <a:gd name="connsiteY7" fmla="*/ 1400175 h 1598403"/>
                <a:gd name="connsiteX8" fmla="*/ 2438400 w 3033712"/>
                <a:gd name="connsiteY8" fmla="*/ 1000125 h 1598403"/>
                <a:gd name="connsiteX9" fmla="*/ 2724150 w 3033712"/>
                <a:gd name="connsiteY9" fmla="*/ 571500 h 1598403"/>
                <a:gd name="connsiteX10" fmla="*/ 2933700 w 3033712"/>
                <a:gd name="connsiteY10" fmla="*/ 171450 h 1598403"/>
                <a:gd name="connsiteX11" fmla="*/ 3033712 w 3033712"/>
                <a:gd name="connsiteY11" fmla="*/ 9525 h 159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3712" h="1598403">
                  <a:moveTo>
                    <a:pt x="0" y="0"/>
                  </a:moveTo>
                  <a:cubicBezTo>
                    <a:pt x="61118" y="132953"/>
                    <a:pt x="122237" y="265906"/>
                    <a:pt x="195262" y="400050"/>
                  </a:cubicBezTo>
                  <a:cubicBezTo>
                    <a:pt x="268287" y="534194"/>
                    <a:pt x="354806" y="684212"/>
                    <a:pt x="438150" y="804862"/>
                  </a:cubicBezTo>
                  <a:cubicBezTo>
                    <a:pt x="521494" y="925512"/>
                    <a:pt x="601663" y="1023144"/>
                    <a:pt x="695325" y="1123950"/>
                  </a:cubicBezTo>
                  <a:cubicBezTo>
                    <a:pt x="788988" y="1224756"/>
                    <a:pt x="892969" y="1335088"/>
                    <a:pt x="1000125" y="1409700"/>
                  </a:cubicBezTo>
                  <a:cubicBezTo>
                    <a:pt x="1107281" y="1484312"/>
                    <a:pt x="1227931" y="1543050"/>
                    <a:pt x="1338262" y="1571625"/>
                  </a:cubicBezTo>
                  <a:cubicBezTo>
                    <a:pt x="1448593" y="1600200"/>
                    <a:pt x="1547018" y="1609725"/>
                    <a:pt x="1662112" y="1581150"/>
                  </a:cubicBezTo>
                  <a:cubicBezTo>
                    <a:pt x="1777206" y="1552575"/>
                    <a:pt x="1899444" y="1497013"/>
                    <a:pt x="2028825" y="1400175"/>
                  </a:cubicBezTo>
                  <a:cubicBezTo>
                    <a:pt x="2158206" y="1303338"/>
                    <a:pt x="2322513" y="1138237"/>
                    <a:pt x="2438400" y="1000125"/>
                  </a:cubicBezTo>
                  <a:cubicBezTo>
                    <a:pt x="2554287" y="862013"/>
                    <a:pt x="2641600" y="709613"/>
                    <a:pt x="2724150" y="571500"/>
                  </a:cubicBezTo>
                  <a:cubicBezTo>
                    <a:pt x="2806700" y="433387"/>
                    <a:pt x="2882106" y="265112"/>
                    <a:pt x="2933700" y="171450"/>
                  </a:cubicBezTo>
                  <a:cubicBezTo>
                    <a:pt x="2985294" y="77788"/>
                    <a:pt x="3009503" y="43656"/>
                    <a:pt x="3033712" y="9525"/>
                  </a:cubicBezTo>
                </a:path>
              </a:pathLst>
            </a:custGeom>
            <a:noFill/>
            <a:ln w="31750">
              <a:solidFill>
                <a:srgbClr val="FF94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</a:t>
              </a:r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012443" y="582396"/>
            <a:ext cx="73413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rgbClr val="E7E6E6">
                    <a:lumMod val="50000"/>
                  </a:srgbClr>
                </a:solidFill>
              </a:rPr>
              <a:t>Now that we have these components, </a:t>
            </a:r>
            <a:br>
              <a:rPr lang="en-US" sz="3000" dirty="0" smtClean="0">
                <a:solidFill>
                  <a:srgbClr val="E7E6E6">
                    <a:lumMod val="50000"/>
                  </a:srgbClr>
                </a:solidFill>
              </a:rPr>
            </a:br>
            <a:r>
              <a:rPr lang="en-US" sz="3000" dirty="0" smtClean="0">
                <a:solidFill>
                  <a:srgbClr val="E7E6E6">
                    <a:lumMod val="50000"/>
                  </a:srgbClr>
                </a:solidFill>
              </a:rPr>
              <a:t>let’s see how they contribute to the whole.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76511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540" y="1490467"/>
            <a:ext cx="9933260" cy="4966630"/>
          </a:xfrm>
        </p:spPr>
      </p:pic>
      <p:sp>
        <p:nvSpPr>
          <p:cNvPr id="14" name="Rectangle 13"/>
          <p:cNvSpPr/>
          <p:nvPr/>
        </p:nvSpPr>
        <p:spPr>
          <a:xfrm>
            <a:off x="4076700" y="1587500"/>
            <a:ext cx="195580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45200" y="1600200"/>
            <a:ext cx="195580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33600" y="1600200"/>
            <a:ext cx="193040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8128000" y="2076450"/>
            <a:ext cx="1714500" cy="2590800"/>
          </a:xfrm>
          <a:custGeom>
            <a:avLst/>
            <a:gdLst>
              <a:gd name="connsiteX0" fmla="*/ 0 w 1714500"/>
              <a:gd name="connsiteY0" fmla="*/ 2590800 h 2590800"/>
              <a:gd name="connsiteX1" fmla="*/ 247650 w 1714500"/>
              <a:gd name="connsiteY1" fmla="*/ 2006600 h 2590800"/>
              <a:gd name="connsiteX2" fmla="*/ 495300 w 1714500"/>
              <a:gd name="connsiteY2" fmla="*/ 1485900 h 2590800"/>
              <a:gd name="connsiteX3" fmla="*/ 755650 w 1714500"/>
              <a:gd name="connsiteY3" fmla="*/ 996950 h 2590800"/>
              <a:gd name="connsiteX4" fmla="*/ 1079500 w 1714500"/>
              <a:gd name="connsiteY4" fmla="*/ 539750 h 2590800"/>
              <a:gd name="connsiteX5" fmla="*/ 1327150 w 1714500"/>
              <a:gd name="connsiteY5" fmla="*/ 273050 h 2590800"/>
              <a:gd name="connsiteX6" fmla="*/ 1543050 w 1714500"/>
              <a:gd name="connsiteY6" fmla="*/ 88900 h 2590800"/>
              <a:gd name="connsiteX7" fmla="*/ 1714500 w 1714500"/>
              <a:gd name="connsiteY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4500" h="2590800">
                <a:moveTo>
                  <a:pt x="0" y="2590800"/>
                </a:moveTo>
                <a:cubicBezTo>
                  <a:pt x="82550" y="2390775"/>
                  <a:pt x="165100" y="2190750"/>
                  <a:pt x="247650" y="2006600"/>
                </a:cubicBezTo>
                <a:cubicBezTo>
                  <a:pt x="330200" y="1822450"/>
                  <a:pt x="410633" y="1654175"/>
                  <a:pt x="495300" y="1485900"/>
                </a:cubicBezTo>
                <a:cubicBezTo>
                  <a:pt x="579967" y="1317625"/>
                  <a:pt x="658283" y="1154642"/>
                  <a:pt x="755650" y="996950"/>
                </a:cubicBezTo>
                <a:cubicBezTo>
                  <a:pt x="853017" y="839258"/>
                  <a:pt x="984250" y="660400"/>
                  <a:pt x="1079500" y="539750"/>
                </a:cubicBezTo>
                <a:cubicBezTo>
                  <a:pt x="1174750" y="419100"/>
                  <a:pt x="1249892" y="348192"/>
                  <a:pt x="1327150" y="273050"/>
                </a:cubicBezTo>
                <a:cubicBezTo>
                  <a:pt x="1404408" y="197908"/>
                  <a:pt x="1478492" y="134408"/>
                  <a:pt x="1543050" y="88900"/>
                </a:cubicBezTo>
                <a:cubicBezTo>
                  <a:pt x="1607608" y="43392"/>
                  <a:pt x="1661054" y="21696"/>
                  <a:pt x="1714500" y="0"/>
                </a:cubicBezTo>
              </a:path>
            </a:pathLst>
          </a:custGeom>
          <a:noFill/>
          <a:ln w="53975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079750" y="1690688"/>
            <a:ext cx="2369592" cy="3523090"/>
          </a:xfrm>
          <a:prstGeom prst="line">
            <a:avLst/>
          </a:prstGeom>
          <a:ln w="25400">
            <a:solidFill>
              <a:srgbClr val="FF942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flipV="1">
            <a:off x="2747337" y="3000375"/>
            <a:ext cx="2920664" cy="736599"/>
          </a:xfrm>
          <a:custGeom>
            <a:avLst/>
            <a:gdLst>
              <a:gd name="connsiteX0" fmla="*/ 0 w 3033712"/>
              <a:gd name="connsiteY0" fmla="*/ 0 h 1598403"/>
              <a:gd name="connsiteX1" fmla="*/ 195262 w 3033712"/>
              <a:gd name="connsiteY1" fmla="*/ 400050 h 1598403"/>
              <a:gd name="connsiteX2" fmla="*/ 438150 w 3033712"/>
              <a:gd name="connsiteY2" fmla="*/ 804862 h 1598403"/>
              <a:gd name="connsiteX3" fmla="*/ 695325 w 3033712"/>
              <a:gd name="connsiteY3" fmla="*/ 1123950 h 1598403"/>
              <a:gd name="connsiteX4" fmla="*/ 1000125 w 3033712"/>
              <a:gd name="connsiteY4" fmla="*/ 1409700 h 1598403"/>
              <a:gd name="connsiteX5" fmla="*/ 1338262 w 3033712"/>
              <a:gd name="connsiteY5" fmla="*/ 1571625 h 1598403"/>
              <a:gd name="connsiteX6" fmla="*/ 1662112 w 3033712"/>
              <a:gd name="connsiteY6" fmla="*/ 1581150 h 1598403"/>
              <a:gd name="connsiteX7" fmla="*/ 2028825 w 3033712"/>
              <a:gd name="connsiteY7" fmla="*/ 1400175 h 1598403"/>
              <a:gd name="connsiteX8" fmla="*/ 2438400 w 3033712"/>
              <a:gd name="connsiteY8" fmla="*/ 1000125 h 1598403"/>
              <a:gd name="connsiteX9" fmla="*/ 2724150 w 3033712"/>
              <a:gd name="connsiteY9" fmla="*/ 571500 h 1598403"/>
              <a:gd name="connsiteX10" fmla="*/ 2933700 w 3033712"/>
              <a:gd name="connsiteY10" fmla="*/ 171450 h 1598403"/>
              <a:gd name="connsiteX11" fmla="*/ 3033712 w 3033712"/>
              <a:gd name="connsiteY11" fmla="*/ 9525 h 159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33712" h="1598403">
                <a:moveTo>
                  <a:pt x="0" y="0"/>
                </a:moveTo>
                <a:cubicBezTo>
                  <a:pt x="61118" y="132953"/>
                  <a:pt x="122237" y="265906"/>
                  <a:pt x="195262" y="400050"/>
                </a:cubicBezTo>
                <a:cubicBezTo>
                  <a:pt x="268287" y="534194"/>
                  <a:pt x="354806" y="684212"/>
                  <a:pt x="438150" y="804862"/>
                </a:cubicBezTo>
                <a:cubicBezTo>
                  <a:pt x="521494" y="925512"/>
                  <a:pt x="601663" y="1023144"/>
                  <a:pt x="695325" y="1123950"/>
                </a:cubicBezTo>
                <a:cubicBezTo>
                  <a:pt x="788988" y="1224756"/>
                  <a:pt x="892969" y="1335088"/>
                  <a:pt x="1000125" y="1409700"/>
                </a:cubicBezTo>
                <a:cubicBezTo>
                  <a:pt x="1107281" y="1484312"/>
                  <a:pt x="1227931" y="1543050"/>
                  <a:pt x="1338262" y="1571625"/>
                </a:cubicBezTo>
                <a:cubicBezTo>
                  <a:pt x="1448593" y="1600200"/>
                  <a:pt x="1547018" y="1609725"/>
                  <a:pt x="1662112" y="1581150"/>
                </a:cubicBezTo>
                <a:cubicBezTo>
                  <a:pt x="1777206" y="1552575"/>
                  <a:pt x="1899444" y="1497013"/>
                  <a:pt x="2028825" y="1400175"/>
                </a:cubicBezTo>
                <a:cubicBezTo>
                  <a:pt x="2158206" y="1303338"/>
                  <a:pt x="2322513" y="1138237"/>
                  <a:pt x="2438400" y="1000125"/>
                </a:cubicBezTo>
                <a:cubicBezTo>
                  <a:pt x="2554287" y="862013"/>
                  <a:pt x="2641600" y="709613"/>
                  <a:pt x="2724150" y="571500"/>
                </a:cubicBezTo>
                <a:cubicBezTo>
                  <a:pt x="2806700" y="433387"/>
                  <a:pt x="2882106" y="265112"/>
                  <a:pt x="2933700" y="171450"/>
                </a:cubicBezTo>
                <a:cubicBezTo>
                  <a:pt x="2985294" y="77788"/>
                  <a:pt x="3009503" y="43656"/>
                  <a:pt x="3033712" y="9525"/>
                </a:cubicBezTo>
              </a:path>
            </a:pathLst>
          </a:custGeom>
          <a:noFill/>
          <a:ln w="31750">
            <a:solidFill>
              <a:srgbClr val="FF9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136900" y="3086100"/>
            <a:ext cx="0" cy="1066800"/>
          </a:xfrm>
          <a:prstGeom prst="straightConnector1">
            <a:avLst/>
          </a:prstGeom>
          <a:ln w="50800">
            <a:solidFill>
              <a:srgbClr val="FF942A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0216457" y="1690688"/>
            <a:ext cx="175108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7.40741E-7 L 0.06029 0.1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66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23308 0.141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708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8000" y="5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1" grpId="0" animBg="1"/>
      <p:bldP spid="11" grpId="1" animBg="1"/>
      <p:bldP spid="11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540" y="1490467"/>
            <a:ext cx="9933260" cy="496663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5342"/>
          </a:xfrm>
        </p:spPr>
        <p:txBody>
          <a:bodyPr/>
          <a:lstStyle/>
          <a:p>
            <a:r>
              <a:rPr lang="en-US" dirty="0" smtClean="0"/>
              <a:t>Now it’s just linear addition!</a:t>
            </a:r>
            <a:endParaRPr lang="en-US" dirty="0"/>
          </a:p>
        </p:txBody>
      </p:sp>
      <p:sp>
        <p:nvSpPr>
          <p:cNvPr id="8" name="Plus 7"/>
          <p:cNvSpPr/>
          <p:nvPr/>
        </p:nvSpPr>
        <p:spPr>
          <a:xfrm>
            <a:off x="5575300" y="3022600"/>
            <a:ext cx="977900" cy="1003300"/>
          </a:xfrm>
          <a:prstGeom prst="mathPlus">
            <a:avLst>
              <a:gd name="adj1" fmla="val 114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qual 8"/>
          <p:cNvSpPr/>
          <p:nvPr/>
        </p:nvSpPr>
        <p:spPr>
          <a:xfrm>
            <a:off x="7518400" y="3326655"/>
            <a:ext cx="952500" cy="56029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Plus 9"/>
          <p:cNvSpPr/>
          <p:nvPr/>
        </p:nvSpPr>
        <p:spPr>
          <a:xfrm>
            <a:off x="3601720" y="3022600"/>
            <a:ext cx="977900" cy="1003300"/>
          </a:xfrm>
          <a:prstGeom prst="mathPlus">
            <a:avLst>
              <a:gd name="adj1" fmla="val 114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216457" y="1690688"/>
            <a:ext cx="175108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35355" y="2394406"/>
            <a:ext cx="20335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That was just for one condition. </a:t>
            </a:r>
          </a:p>
          <a:p>
            <a:endParaRPr lang="en-US" dirty="0" smtClean="0"/>
          </a:p>
          <a:p>
            <a:r>
              <a:rPr lang="en-US" dirty="0" smtClean="0"/>
              <a:t>Now that we understand the components, </a:t>
            </a:r>
            <a:br>
              <a:rPr lang="en-US" dirty="0" smtClean="0"/>
            </a:br>
            <a:r>
              <a:rPr lang="en-US" dirty="0" smtClean="0"/>
              <a:t>We can look at all of the conditions in the same way.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31558" y="423085"/>
            <a:ext cx="14216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(vector)</a:t>
            </a:r>
          </a:p>
          <a:p>
            <a:endParaRPr lang="en-US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   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^</a:t>
            </a: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4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540" y="1490467"/>
            <a:ext cx="9933260" cy="4966630"/>
          </a:xfrm>
        </p:spPr>
      </p:pic>
      <p:sp>
        <p:nvSpPr>
          <p:cNvPr id="11" name="Rectangle 10"/>
          <p:cNvSpPr/>
          <p:nvPr/>
        </p:nvSpPr>
        <p:spPr>
          <a:xfrm>
            <a:off x="10216457" y="1690688"/>
            <a:ext cx="1751080" cy="436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44730" y="2363927"/>
            <a:ext cx="2185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With this view, </a:t>
            </a:r>
            <a:br>
              <a:rPr lang="en-US" dirty="0" smtClean="0"/>
            </a:br>
            <a:r>
              <a:rPr lang="en-US" dirty="0" smtClean="0"/>
              <a:t>it’s easy to compare different polynomial terms…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4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1.875E-6 0.17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43401" y="167185"/>
            <a:ext cx="5319214" cy="6050721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00386" y="1857873"/>
            <a:ext cx="2185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But it’s difficult to visually compare across 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4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049" y="167185"/>
            <a:ext cx="3547565" cy="6050721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29385" y="202442"/>
            <a:ext cx="1775916" cy="6050721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00386" y="1857873"/>
            <a:ext cx="2185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But it’s difficult to visually compare across conditions.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600386" y="3192545"/>
            <a:ext cx="21853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Because we’re being asked to compare vertically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3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009900" y="528923"/>
            <a:ext cx="6168545" cy="5128927"/>
            <a:chOff x="3009900" y="528923"/>
            <a:chExt cx="6168545" cy="5128927"/>
          </a:xfrm>
        </p:grpSpPr>
        <p:sp>
          <p:nvSpPr>
            <p:cNvPr id="8" name="Down Arrow 7"/>
            <p:cNvSpPr/>
            <p:nvPr/>
          </p:nvSpPr>
          <p:spPr>
            <a:xfrm>
              <a:off x="3009900" y="552450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own Arrow 8"/>
            <p:cNvSpPr/>
            <p:nvPr/>
          </p:nvSpPr>
          <p:spPr>
            <a:xfrm>
              <a:off x="4760829" y="552450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6627416" y="528923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8378345" y="528923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82109" y="462665"/>
            <a:ext cx="5128927" cy="5326329"/>
            <a:chOff x="3682109" y="462665"/>
            <a:chExt cx="5128927" cy="5326329"/>
          </a:xfrm>
        </p:grpSpPr>
        <p:sp>
          <p:nvSpPr>
            <p:cNvPr id="19" name="Down Arrow 18"/>
            <p:cNvSpPr/>
            <p:nvPr/>
          </p:nvSpPr>
          <p:spPr>
            <a:xfrm rot="16200000">
              <a:off x="5858286" y="2836244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 rot="16200000">
              <a:off x="5858286" y="1448594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wn Arrow 20"/>
            <p:cNvSpPr/>
            <p:nvPr/>
          </p:nvSpPr>
          <p:spPr>
            <a:xfrm rot="16200000">
              <a:off x="5834759" y="60943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Down Arrow 21"/>
            <p:cNvSpPr/>
            <p:nvPr/>
          </p:nvSpPr>
          <p:spPr>
            <a:xfrm rot="16200000">
              <a:off x="5834759" y="-1689985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 rot="5400000">
            <a:off x="9526370" y="2662397"/>
            <a:ext cx="218534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/>
              <a:t>Like this</a:t>
            </a:r>
            <a:endParaRPr lang="en-US" sz="2600" dirty="0"/>
          </a:p>
        </p:txBody>
      </p:sp>
      <p:sp>
        <p:nvSpPr>
          <p:cNvPr id="23" name="Rectangle 22"/>
          <p:cNvSpPr/>
          <p:nvPr/>
        </p:nvSpPr>
        <p:spPr>
          <a:xfrm>
            <a:off x="3026500" y="1542005"/>
            <a:ext cx="64636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/>
              <a:t>When we really want to see it this way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4447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682109" y="462665"/>
            <a:ext cx="5128927" cy="5326329"/>
            <a:chOff x="3682109" y="462665"/>
            <a:chExt cx="5128927" cy="5326329"/>
          </a:xfrm>
        </p:grpSpPr>
        <p:sp>
          <p:nvSpPr>
            <p:cNvPr id="6" name="Down Arrow 5"/>
            <p:cNvSpPr/>
            <p:nvPr/>
          </p:nvSpPr>
          <p:spPr>
            <a:xfrm rot="16200000">
              <a:off x="5858286" y="2836244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  <a:ln>
              <a:solidFill>
                <a:schemeClr val="accent1">
                  <a:shade val="5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own Arrow 6"/>
            <p:cNvSpPr/>
            <p:nvPr/>
          </p:nvSpPr>
          <p:spPr>
            <a:xfrm rot="16200000">
              <a:off x="5858286" y="1448594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  <a:ln>
              <a:solidFill>
                <a:schemeClr val="accent1">
                  <a:shade val="5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Down Arrow 7"/>
            <p:cNvSpPr/>
            <p:nvPr/>
          </p:nvSpPr>
          <p:spPr>
            <a:xfrm rot="16200000">
              <a:off x="5834759" y="60943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  <a:ln>
              <a:solidFill>
                <a:schemeClr val="accent1">
                  <a:shade val="5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own Arrow 8"/>
            <p:cNvSpPr/>
            <p:nvPr/>
          </p:nvSpPr>
          <p:spPr>
            <a:xfrm rot="16200000">
              <a:off x="5834759" y="-1689985"/>
              <a:ext cx="800100" cy="5105400"/>
            </a:xfrm>
            <a:prstGeom prst="downArrow">
              <a:avLst/>
            </a:prstGeom>
            <a:solidFill>
              <a:schemeClr val="bg1">
                <a:lumMod val="65000"/>
                <a:alpha val="66000"/>
              </a:schemeClr>
            </a:solidFill>
            <a:ln>
              <a:solidFill>
                <a:schemeClr val="accent1">
                  <a:shade val="5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007261" y="2927700"/>
            <a:ext cx="197633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/>
              <a:t>Isn’t that easier?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127557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4" cy="674795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194050" y="1047750"/>
            <a:ext cx="114300" cy="1079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24471" y="993775"/>
            <a:ext cx="114300" cy="1079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54892" y="973931"/>
            <a:ext cx="114300" cy="1079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504363" y="866775"/>
            <a:ext cx="114300" cy="1079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934784" y="771525"/>
            <a:ext cx="114300" cy="1079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605088" y="2476500"/>
            <a:ext cx="1290637" cy="376239"/>
          </a:xfrm>
          <a:prstGeom prst="straightConnector1">
            <a:avLst/>
          </a:prstGeom>
          <a:ln w="28575">
            <a:solidFill>
              <a:srgbClr val="E41A1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052888" y="2433638"/>
            <a:ext cx="1281112" cy="457200"/>
          </a:xfrm>
          <a:prstGeom prst="straightConnector1">
            <a:avLst/>
          </a:prstGeom>
          <a:ln w="28575">
            <a:solidFill>
              <a:srgbClr val="377E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491163" y="2400300"/>
            <a:ext cx="1281112" cy="527400"/>
          </a:xfrm>
          <a:prstGeom prst="straightConnector1">
            <a:avLst/>
          </a:prstGeom>
          <a:ln w="28575">
            <a:solidFill>
              <a:srgbClr val="4DAF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920957" y="2276475"/>
            <a:ext cx="1289593" cy="775050"/>
          </a:xfrm>
          <a:prstGeom prst="straightConnector1">
            <a:avLst/>
          </a:prstGeom>
          <a:ln w="28575">
            <a:solidFill>
              <a:srgbClr val="984E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8359232" y="2200275"/>
            <a:ext cx="1284831" cy="932212"/>
          </a:xfrm>
          <a:prstGeom prst="straightConnector1">
            <a:avLst/>
          </a:prstGeom>
          <a:ln w="28575">
            <a:solidFill>
              <a:srgbClr val="FF7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9977378" y="633253"/>
            <a:ext cx="20062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prstClr val="black"/>
                </a:solidFill>
              </a:rPr>
              <a:t>The intercepts get higher</a:t>
            </a:r>
            <a:endParaRPr lang="en-US" sz="2200" dirty="0"/>
          </a:p>
        </p:txBody>
      </p:sp>
      <p:sp>
        <p:nvSpPr>
          <p:cNvPr id="32" name="Rectangle 31"/>
          <p:cNvSpPr/>
          <p:nvPr/>
        </p:nvSpPr>
        <p:spPr>
          <a:xfrm>
            <a:off x="9977377" y="2200275"/>
            <a:ext cx="20062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prstClr val="black"/>
                </a:solidFill>
              </a:rPr>
              <a:t>The slopes</a:t>
            </a:r>
            <a:br>
              <a:rPr lang="en-US" sz="2200" dirty="0" smtClean="0">
                <a:solidFill>
                  <a:prstClr val="black"/>
                </a:solidFill>
              </a:rPr>
            </a:br>
            <a:r>
              <a:rPr lang="en-US" sz="2200" dirty="0" smtClean="0">
                <a:solidFill>
                  <a:prstClr val="black"/>
                </a:solidFill>
              </a:rPr>
              <a:t>get steeper</a:t>
            </a:r>
            <a:endParaRPr lang="en-US" sz="2200" dirty="0"/>
          </a:p>
        </p:txBody>
      </p:sp>
      <p:sp>
        <p:nvSpPr>
          <p:cNvPr id="33" name="Rectangle 32"/>
          <p:cNvSpPr/>
          <p:nvPr/>
        </p:nvSpPr>
        <p:spPr>
          <a:xfrm>
            <a:off x="9977377" y="3383851"/>
            <a:ext cx="20062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prstClr val="black"/>
                </a:solidFill>
              </a:rPr>
              <a:t>The inflections</a:t>
            </a:r>
            <a:br>
              <a:rPr lang="en-US" sz="2200" dirty="0" smtClean="0">
                <a:solidFill>
                  <a:prstClr val="black"/>
                </a:solidFill>
              </a:rPr>
            </a:br>
            <a:r>
              <a:rPr lang="en-US" sz="2200" dirty="0" smtClean="0">
                <a:solidFill>
                  <a:prstClr val="black"/>
                </a:solidFill>
              </a:rPr>
              <a:t>get … </a:t>
            </a:r>
            <a:r>
              <a:rPr lang="en-US" sz="2200" dirty="0" smtClean="0">
                <a:solidFill>
                  <a:schemeClr val="bg1"/>
                </a:solidFill>
              </a:rPr>
              <a:t>curvier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828317" y="4033664"/>
            <a:ext cx="10647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</a:rPr>
              <a:t>curvier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860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31" grpId="0"/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29" y="0"/>
            <a:ext cx="8305173" cy="67479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86666" y="1825625"/>
            <a:ext cx="21167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prstClr val="black"/>
                </a:solidFill>
              </a:rPr>
              <a:t>THAT’s</a:t>
            </a:r>
          </a:p>
          <a:p>
            <a:pPr algn="ctr"/>
            <a:r>
              <a:rPr lang="en-US" sz="2200" dirty="0" smtClean="0">
                <a:solidFill>
                  <a:prstClr val="black"/>
                </a:solidFill>
              </a:rPr>
              <a:t>What those numbers mean.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057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9"/>
          <a:stretch/>
        </p:blipFill>
        <p:spPr>
          <a:xfrm>
            <a:off x="8267700" y="0"/>
            <a:ext cx="1829697" cy="6747952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7" r="21801" b="5709"/>
          <a:stretch/>
        </p:blipFill>
        <p:spPr>
          <a:xfrm>
            <a:off x="6819899" y="0"/>
            <a:ext cx="1466851" cy="6362700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3" r="39234" b="4580"/>
          <a:stretch/>
        </p:blipFill>
        <p:spPr>
          <a:xfrm>
            <a:off x="5391149" y="0"/>
            <a:ext cx="1447801" cy="6438900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1" r="56896" b="4862"/>
          <a:stretch/>
        </p:blipFill>
        <p:spPr>
          <a:xfrm>
            <a:off x="3943349" y="0"/>
            <a:ext cx="1428751" cy="6419850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9"/>
          <a:stretch/>
        </p:blipFill>
        <p:spPr>
          <a:xfrm>
            <a:off x="1792225" y="0"/>
            <a:ext cx="2151126" cy="674795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74"/>
          <a:stretch/>
        </p:blipFill>
        <p:spPr>
          <a:xfrm>
            <a:off x="1789029" y="6233374"/>
            <a:ext cx="8305173" cy="51457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980749" y="1753247"/>
            <a:ext cx="211116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It might be easier to compare them if they are overlapping.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94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23555 1.85185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L -0.11771 -0.0004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85" y="-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1784 4.44444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0.23593 1.8518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935" y="113394"/>
            <a:ext cx="4114799" cy="66865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980749" y="1753247"/>
            <a:ext cx="211116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It might be easier to compare them if they are overlapping.</a:t>
            </a:r>
          </a:p>
          <a:p>
            <a:endParaRPr lang="en-US" sz="2200" dirty="0">
              <a:solidFill>
                <a:prstClr val="black"/>
              </a:solidFill>
            </a:endParaRPr>
          </a:p>
          <a:p>
            <a:r>
              <a:rPr lang="en-US" sz="2200" dirty="0" smtClean="0">
                <a:solidFill>
                  <a:prstClr val="black"/>
                </a:solidFill>
              </a:rPr>
              <a:t>Like this.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9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27906"/>
            <a:ext cx="10931726" cy="4858544"/>
          </a:xfrm>
        </p:spPr>
      </p:pic>
      <p:sp>
        <p:nvSpPr>
          <p:cNvPr id="5" name="Rectangle 4"/>
          <p:cNvSpPr/>
          <p:nvPr/>
        </p:nvSpPr>
        <p:spPr>
          <a:xfrm>
            <a:off x="3893847" y="119465"/>
            <a:ext cx="77056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Or, if you’re horizontally inclined…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58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27906"/>
            <a:ext cx="10931726" cy="4858544"/>
          </a:xfrm>
        </p:spPr>
      </p:pic>
      <p:sp>
        <p:nvSpPr>
          <p:cNvPr id="5" name="Rectangle 4"/>
          <p:cNvSpPr/>
          <p:nvPr/>
        </p:nvSpPr>
        <p:spPr>
          <a:xfrm>
            <a:off x="3893847" y="119465"/>
            <a:ext cx="77056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Or, if you’re horizontally inclined…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33266" y="1173707"/>
            <a:ext cx="1951630" cy="413527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75780" y="1154657"/>
            <a:ext cx="5823679" cy="413527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9300" y="2286000"/>
            <a:ext cx="4191000" cy="20159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Notice how we can now compare slopes </a:t>
            </a:r>
            <a:br>
              <a:rPr lang="en-US" sz="2500" dirty="0" smtClean="0"/>
            </a:br>
            <a:r>
              <a:rPr lang="en-US" sz="2500" dirty="0" smtClean="0"/>
              <a:t>without being distracted</a:t>
            </a:r>
            <a:br>
              <a:rPr lang="en-US" sz="2500" dirty="0" smtClean="0"/>
            </a:br>
            <a:r>
              <a:rPr lang="en-US" sz="2500" dirty="0" smtClean="0"/>
              <a:t>by differences in </a:t>
            </a:r>
            <a:br>
              <a:rPr lang="en-US" sz="2500" dirty="0" smtClean="0"/>
            </a:br>
            <a:r>
              <a:rPr lang="en-US" sz="2500" dirty="0" smtClean="0"/>
              <a:t>overall height</a:t>
            </a:r>
            <a:endParaRPr lang="en-US" sz="2500" dirty="0"/>
          </a:p>
        </p:txBody>
      </p:sp>
      <p:sp>
        <p:nvSpPr>
          <p:cNvPr id="8" name="Right Brace 7"/>
          <p:cNvSpPr/>
          <p:nvPr/>
        </p:nvSpPr>
        <p:spPr>
          <a:xfrm>
            <a:off x="5642430" y="2343150"/>
            <a:ext cx="491670" cy="1866900"/>
          </a:xfrm>
          <a:prstGeom prst="rightBrace">
            <a:avLst>
              <a:gd name="adj1" fmla="val 5095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8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9208" y="550352"/>
            <a:ext cx="77056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prstClr val="black"/>
                </a:solidFill>
              </a:rPr>
              <a:t>Now we’ve learned the connection between</a:t>
            </a:r>
            <a:endParaRPr lang="en-US" sz="3000" dirty="0"/>
          </a:p>
        </p:txBody>
      </p:sp>
      <p:sp>
        <p:nvSpPr>
          <p:cNvPr id="3" name="Rectangle 2"/>
          <p:cNvSpPr/>
          <p:nvPr/>
        </p:nvSpPr>
        <p:spPr>
          <a:xfrm>
            <a:off x="2025215" y="1238113"/>
            <a:ext cx="98135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THIS</a:t>
            </a:r>
            <a:endParaRPr lang="en-US" sz="26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384456"/>
              </p:ext>
            </p:extLst>
          </p:nvPr>
        </p:nvGraphicFramePr>
        <p:xfrm>
          <a:off x="1168922" y="1740315"/>
          <a:ext cx="2699876" cy="4701424"/>
        </p:xfrm>
        <a:graphic>
          <a:graphicData uri="http://schemas.openxmlformats.org/drawingml/2006/table">
            <a:tbl>
              <a:tblPr/>
              <a:tblGrid>
                <a:gridCol w="1533525"/>
                <a:gridCol w="1166351"/>
              </a:tblGrid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Estimate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(Intercept)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B0F0"/>
                          </a:solidFill>
                          <a:effectLst/>
                          <a:latin typeface="+mj-lt"/>
                        </a:rPr>
                        <a:t>0.163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0.088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poly1:Condition4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0.660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-0.058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poly2:Condition4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-0.150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205" y="1777098"/>
            <a:ext cx="7756795" cy="4432454"/>
          </a:xfrm>
        </p:spPr>
      </p:pic>
      <p:sp>
        <p:nvSpPr>
          <p:cNvPr id="10" name="Rectangle 9"/>
          <p:cNvSpPr/>
          <p:nvPr/>
        </p:nvSpPr>
        <p:spPr>
          <a:xfrm>
            <a:off x="7199992" y="1281945"/>
            <a:ext cx="169790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prstClr val="black"/>
                </a:solidFill>
              </a:rPr>
              <a:t>and  THIS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0228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iley Face 3"/>
          <p:cNvSpPr/>
          <p:nvPr/>
        </p:nvSpPr>
        <p:spPr>
          <a:xfrm>
            <a:off x="5304430" y="3029803"/>
            <a:ext cx="1583140" cy="1583140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47230" y="1883390"/>
            <a:ext cx="2497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 End.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9065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766</Words>
  <Application>Microsoft Office PowerPoint</Application>
  <PresentationFormat>Widescreen</PresentationFormat>
  <Paragraphs>337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Georgia</vt:lpstr>
      <vt:lpstr>Wingdings</vt:lpstr>
      <vt:lpstr>Office Theme</vt:lpstr>
      <vt:lpstr>Growth curve analysis</vt:lpstr>
      <vt:lpstr>Here are some nice data</vt:lpstr>
      <vt:lpstr>PowerPoint Presentation</vt:lpstr>
      <vt:lpstr>Pupil dilation ~ poly(Time, 2) * Condition</vt:lpstr>
      <vt:lpstr>Pupil dilation ~ poly1 + poly2 + Condition + poly1:Condition + poly2:Condition</vt:lpstr>
      <vt:lpstr>Pupil dilation ~ poly1 + poly2 +  poly1:Condition + poly1:Condition</vt:lpstr>
      <vt:lpstr>PowerPoint Presentation</vt:lpstr>
      <vt:lpstr>PowerPoint Presentation</vt:lpstr>
      <vt:lpstr>PowerPoint Presentation</vt:lpstr>
      <vt:lpstr>PowerPoint Presentation</vt:lpstr>
      <vt:lpstr>Back to the data/model</vt:lpstr>
      <vt:lpstr>Now let’s take a look  at the individual components</vt:lpstr>
      <vt:lpstr>Linear component (slope)</vt:lpstr>
      <vt:lpstr>Quadratic component (inflection)</vt:lpstr>
      <vt:lpstr>Normally when we think about x and x2…</vt:lpstr>
      <vt:lpstr>Orthogonal polynomial terms are used to obtain separate effects of slope and inflection</vt:lpstr>
      <vt:lpstr>Orthogonal polynomial terms are used to obtain separate effects of slope and inflection</vt:lpstr>
      <vt:lpstr>PowerPoint Presentation</vt:lpstr>
      <vt:lpstr>PowerPoint Presentation</vt:lpstr>
      <vt:lpstr>PowerPoint Presentation</vt:lpstr>
      <vt:lpstr>Now it’s just linear addition!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curve analysis</dc:title>
  <dc:creator>Matt</dc:creator>
  <cp:lastModifiedBy>Matthew Winn</cp:lastModifiedBy>
  <cp:revision>51</cp:revision>
  <dcterms:created xsi:type="dcterms:W3CDTF">2014-12-02T00:13:39Z</dcterms:created>
  <dcterms:modified xsi:type="dcterms:W3CDTF">2018-04-09T03:08:19Z</dcterms:modified>
</cp:coreProperties>
</file>